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79" r:id="rId3"/>
  </p:sldMasterIdLst>
  <p:notesMasterIdLst>
    <p:notesMasterId r:id="rId58"/>
  </p:notesMasterIdLst>
  <p:handoutMasterIdLst>
    <p:handoutMasterId r:id="rId59"/>
  </p:handoutMasterIdLst>
  <p:sldIdLst>
    <p:sldId id="431" r:id="rId4"/>
    <p:sldId id="330" r:id="rId5"/>
    <p:sldId id="338" r:id="rId6"/>
    <p:sldId id="337" r:id="rId7"/>
    <p:sldId id="336" r:id="rId8"/>
    <p:sldId id="339" r:id="rId9"/>
    <p:sldId id="331" r:id="rId10"/>
    <p:sldId id="271" r:id="rId11"/>
    <p:sldId id="346" r:id="rId12"/>
    <p:sldId id="347" r:id="rId13"/>
    <p:sldId id="272" r:id="rId14"/>
    <p:sldId id="273" r:id="rId15"/>
    <p:sldId id="342" r:id="rId16"/>
    <p:sldId id="274" r:id="rId17"/>
    <p:sldId id="275" r:id="rId18"/>
    <p:sldId id="276" r:id="rId19"/>
    <p:sldId id="277" r:id="rId20"/>
    <p:sldId id="278" r:id="rId21"/>
    <p:sldId id="279" r:id="rId22"/>
    <p:sldId id="348" r:id="rId23"/>
    <p:sldId id="280" r:id="rId24"/>
    <p:sldId id="281" r:id="rId25"/>
    <p:sldId id="282" r:id="rId26"/>
    <p:sldId id="283" r:id="rId27"/>
    <p:sldId id="351" r:id="rId28"/>
    <p:sldId id="352" r:id="rId29"/>
    <p:sldId id="422" r:id="rId30"/>
    <p:sldId id="423" r:id="rId31"/>
    <p:sldId id="424" r:id="rId32"/>
    <p:sldId id="425" r:id="rId33"/>
    <p:sldId id="426" r:id="rId34"/>
    <p:sldId id="427" r:id="rId35"/>
    <p:sldId id="428" r:id="rId36"/>
    <p:sldId id="373" r:id="rId37"/>
    <p:sldId id="379" r:id="rId38"/>
    <p:sldId id="382" r:id="rId39"/>
    <p:sldId id="383" r:id="rId40"/>
    <p:sldId id="401" r:id="rId41"/>
    <p:sldId id="402" r:id="rId42"/>
    <p:sldId id="404" r:id="rId43"/>
    <p:sldId id="405" r:id="rId44"/>
    <p:sldId id="406" r:id="rId45"/>
    <p:sldId id="419" r:id="rId46"/>
    <p:sldId id="284" r:id="rId47"/>
    <p:sldId id="285" r:id="rId48"/>
    <p:sldId id="286" r:id="rId49"/>
    <p:sldId id="287" r:id="rId50"/>
    <p:sldId id="430" r:id="rId51"/>
    <p:sldId id="324" r:id="rId52"/>
    <p:sldId id="325" r:id="rId53"/>
    <p:sldId id="326" r:id="rId54"/>
    <p:sldId id="420" r:id="rId55"/>
    <p:sldId id="334" r:id="rId56"/>
    <p:sldId id="328" r:id="rId5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1F4"/>
    <a:srgbClr val="002776"/>
    <a:srgbClr val="A14D07"/>
    <a:srgbClr val="28466A"/>
    <a:srgbClr val="A730AF"/>
    <a:srgbClr val="FFFFFF"/>
    <a:srgbClr val="D16309"/>
    <a:srgbClr val="305480"/>
    <a:srgbClr val="376092"/>
    <a:srgbClr val="DB6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0" autoAdjust="0"/>
    <p:restoredTop sz="94629"/>
  </p:normalViewPr>
  <p:slideViewPr>
    <p:cSldViewPr>
      <p:cViewPr varScale="1">
        <p:scale>
          <a:sx n="108" d="100"/>
          <a:sy n="108" d="100"/>
        </p:scale>
        <p:origin x="172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1976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31EFC-1085-4BBD-8CF0-253AD77DA1C9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B6C5C-F4CB-417D-8EEA-5F91570BD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035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815B1-37A2-4EA6-81FE-624E3679883E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29A34-8D9A-49B0-86D8-8BBB698098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713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904FB8-9A90-4EF6-89EF-6710447B8F29}" type="slidenum">
              <a:rPr lang="zh-CN" altLang="en-US"/>
              <a:pPr>
                <a:defRPr/>
              </a:pPr>
              <a:t>3</a:t>
            </a:fld>
            <a:endParaRPr lang="zh-CN" altLang="en-US"/>
          </a:p>
        </p:txBody>
      </p:sp>
      <p:sp>
        <p:nvSpPr>
          <p:cNvPr id="135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086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BB896CC-5D16-48FE-BC96-0F7FD82BCB0B}" type="slidenum">
              <a:rPr lang="en-US" altLang="zh-CN" smtClean="0">
                <a:ea typeface="ＭＳ Ｐゴシック" pitchFamily="-128" charset="-128"/>
              </a:rPr>
              <a:pPr/>
              <a:t>6</a:t>
            </a:fld>
            <a:endParaRPr lang="en-US" altLang="zh-CN">
              <a:ea typeface="ＭＳ Ｐゴシック" pitchFamily="-128" charset="-128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zh-CN">
              <a:ea typeface="ＭＳ Ｐゴシック" pitchFamily="-1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877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904FB8-9A90-4EF6-89EF-6710447B8F29}" type="slidenum">
              <a:rPr lang="zh-CN" altLang="en-US"/>
              <a:pPr>
                <a:defRPr/>
              </a:pPr>
              <a:t>8</a:t>
            </a:fld>
            <a:endParaRPr lang="zh-CN" altLang="en-US"/>
          </a:p>
        </p:txBody>
      </p:sp>
      <p:sp>
        <p:nvSpPr>
          <p:cNvPr id="135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479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8E3B65-0E72-4361-A9C9-7EDBC845E97D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845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1D35F-19FC-41FD-A65D-BA6EFC399F49}" type="slidenum">
              <a:rPr lang="en-US" altLang="zh-CN">
                <a:solidFill>
                  <a:srgbClr val="000000"/>
                </a:solidFill>
              </a:rPr>
              <a:pPr/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5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38335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DA64BA-27DC-44B2-B596-AC7CA698647E}" type="slidenum">
              <a:rPr lang="en-US" altLang="zh-CN">
                <a:solidFill>
                  <a:srgbClr val="000000"/>
                </a:solidFill>
              </a:rPr>
              <a:pPr/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5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34494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D3CC21-A6FA-420E-B645-28C0D420F6FA}" type="slidenum">
              <a:rPr lang="en-US" altLang="zh-CN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5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76194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519F3A-3490-4477-994D-C7A25BC387A3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73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30239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625" y="144463"/>
            <a:ext cx="8229600" cy="33178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14D44-8AF6-4F80-A99A-6661E73C1FA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11" descr="서브바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2" descr="서브배경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836613"/>
            <a:ext cx="9144000" cy="602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6433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0034" y="688987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C8A0-E5C6-4166-80A3-05C146AAD18C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CFBB-F71B-42AB-997E-5C3584E065E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 bwMode="auto">
          <a:xfrm>
            <a:off x="4824000" y="3258000"/>
            <a:ext cx="4320000" cy="3600000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680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4475"/>
            <a:ext cx="8385175" cy="14319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927475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18075" y="1905000"/>
            <a:ext cx="3927475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4290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937375" y="6245225"/>
            <a:ext cx="1901825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3352C5-0060-4AE9-A7C0-64F5CBB8A8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4885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4" name="Picture 12" descr="서브배경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836613"/>
            <a:ext cx="9144000" cy="602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서브바3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9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72264" y="6286520"/>
            <a:ext cx="500066" cy="49777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072330" y="6343549"/>
            <a:ext cx="185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Arial" charset="0"/>
              </a:rPr>
              <a:t>Data Mining Lab</a:t>
            </a:r>
            <a:endParaRPr lang="zh-CN" altLang="en-US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129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32" y="0"/>
            <a:ext cx="9144000" cy="100010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643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A54832A-11D2-4146-B55A-52218E74ED5C}" type="datetimeFigureOut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2022/8/21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20104CA-7223-4752-BCCB-1D2EEA458190}" type="slidenum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4938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A54832A-11D2-4146-B55A-52218E74ED5C}" type="datetimeFigureOut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2022/8/21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20104CA-7223-4752-BCCB-1D2EEA458190}" type="slidenum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347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28802"/>
            <a:ext cx="9144000" cy="2928958"/>
          </a:xfrm>
          <a:prstGeom prst="rect">
            <a:avLst/>
          </a:prstGeom>
          <a:solidFill>
            <a:srgbClr val="284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TEST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20" y="357166"/>
            <a:ext cx="4286280" cy="10345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347864" y="5352178"/>
            <a:ext cx="5072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28466A"/>
                </a:solidFill>
              </a:rPr>
              <a:t>Data Mining Lab, </a:t>
            </a:r>
          </a:p>
          <a:p>
            <a:r>
              <a:rPr lang="en-US" altLang="zh-CN" sz="1600" dirty="0">
                <a:solidFill>
                  <a:srgbClr val="28466A"/>
                </a:solidFill>
              </a:rPr>
              <a:t>Big Data Research Center, UESTC</a:t>
            </a:r>
          </a:p>
          <a:p>
            <a:r>
              <a:rPr lang="en-US" altLang="zh-CN" sz="1600" dirty="0">
                <a:solidFill>
                  <a:srgbClr val="28466A"/>
                </a:solidFill>
              </a:rPr>
              <a:t>Email</a:t>
            </a:r>
            <a:r>
              <a:rPr lang="zh-CN" altLang="en-US" sz="1600" dirty="0">
                <a:solidFill>
                  <a:srgbClr val="28466A"/>
                </a:solidFill>
              </a:rPr>
              <a:t>：</a:t>
            </a:r>
            <a:r>
              <a:rPr lang="en-US" altLang="zh-CN" sz="1600" dirty="0">
                <a:solidFill>
                  <a:srgbClr val="28466A"/>
                </a:solidFill>
              </a:rPr>
              <a:t>junming.shao@gmail.com</a:t>
            </a:r>
          </a:p>
          <a:p>
            <a:r>
              <a:rPr lang="en-US" altLang="zh-CN" sz="1600" dirty="0">
                <a:solidFill>
                  <a:srgbClr val="28466A"/>
                </a:solidFill>
              </a:rPr>
              <a:t>Http://dm.uestc.edu.cn</a:t>
            </a:r>
          </a:p>
        </p:txBody>
      </p:sp>
      <p:pic>
        <p:nvPicPr>
          <p:cNvPr id="11" name="Picture 2" descr="http://portal.uestc.edu.cn/login/images/login_11.jpg"/>
          <p:cNvPicPr>
            <a:picLocks noChangeAspect="1" noChangeArrowheads="1"/>
          </p:cNvPicPr>
          <p:nvPr userDrawn="1"/>
        </p:nvPicPr>
        <p:blipFill>
          <a:blip r:embed="rId3">
            <a:lum bright="18000" contrast="2000"/>
          </a:blip>
          <a:srcRect/>
          <a:stretch>
            <a:fillRect/>
          </a:stretch>
        </p:blipFill>
        <p:spPr bwMode="auto">
          <a:xfrm>
            <a:off x="5572132" y="357166"/>
            <a:ext cx="3286148" cy="1258126"/>
          </a:xfrm>
          <a:prstGeom prst="rect">
            <a:avLst/>
          </a:prstGeom>
          <a:noFill/>
        </p:spPr>
      </p:pic>
      <p:pic>
        <p:nvPicPr>
          <p:cNvPr id="21" name="Picture 1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0816" y="5286388"/>
            <a:ext cx="1143008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图片 21" descr="logo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092190" y="5394881"/>
            <a:ext cx="1004735" cy="10001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A54832A-11D2-4146-B55A-52218E74ED5C}" type="datetimeFigureOut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2022/8/21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20104CA-7223-4752-BCCB-1D2EEA458190}" type="slidenum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3128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72264" y="6286520"/>
            <a:ext cx="500066" cy="49777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072330" y="6343549"/>
            <a:ext cx="185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prstClr val="black"/>
                </a:solidFill>
                <a:latin typeface="Arial" charset="0"/>
              </a:rPr>
              <a:t>Data Mining Lab</a:t>
            </a:r>
            <a:endParaRPr lang="zh-CN" altLang="en-US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-32" y="0"/>
            <a:ext cx="9144000" cy="100010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2007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32" y="0"/>
            <a:ext cx="9144000" cy="100010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307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A54832A-11D2-4146-B55A-52218E74ED5C}" type="datetimeFigureOut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2022/8/21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20104CA-7223-4752-BCCB-1D2EEA458190}" type="slidenum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1859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A54832A-11D2-4146-B55A-52218E74ED5C}" type="datetimeFigureOut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2022/8/21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20104CA-7223-4752-BCCB-1D2EEA458190}" type="slidenum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3611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A54832A-11D2-4146-B55A-52218E74ED5C}" type="datetimeFigureOut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2022/8/21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20104CA-7223-4752-BCCB-1D2EEA458190}" type="slidenum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9487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A54832A-11D2-4146-B55A-52218E74ED5C}" type="datetimeFigureOut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2022/8/21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20104CA-7223-4752-BCCB-1D2EEA458190}" type="slidenum">
              <a:rPr lang="zh-CN" altLang="en-US" smtClean="0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6878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0"/>
            <a:ext cx="7776864" cy="9087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4321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524750" y="2924175"/>
            <a:ext cx="957263" cy="457200"/>
          </a:xfrm>
          <a:prstGeom prst="rect">
            <a:avLst/>
          </a:prstGeom>
        </p:spPr>
        <p:txBody>
          <a:bodyPr/>
          <a:lstStyle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37FB0F1-7714-44F4-A608-20DC5C5DF7F5}" type="datetime1">
              <a:rPr lang="zh-CN" altLang="en-US">
                <a:solidFill>
                  <a:prstClr val="black"/>
                </a:solidFill>
              </a:rPr>
              <a:pPr>
                <a:defRPr/>
              </a:pPr>
              <a:t>2022/8/21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156325" y="2924175"/>
            <a:ext cx="1325563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ct val="0"/>
              </a:spcAft>
              <a:defRPr smtClean="0">
                <a:latin typeface="Georgia" pitchFamily="18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pic>
        <p:nvPicPr>
          <p:cNvPr id="7" name="Picture 11" descr="서브바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2" descr="서브배경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836613"/>
            <a:ext cx="9144000" cy="602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73082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0" y="228600"/>
            <a:ext cx="7716838" cy="762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447800"/>
            <a:ext cx="8458200" cy="5105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09F4A28-9EDE-4646-AADF-7AE9A05FCF38}" type="datetime4">
              <a:rPr lang="en-US" altLang="zh-CN">
                <a:solidFill>
                  <a:srgbClr val="000000"/>
                </a:solidFill>
              </a:rPr>
              <a:pPr/>
              <a:t>August 21, 2022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276600" y="6477000"/>
            <a:ext cx="2895600" cy="381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3623FB8-5E06-4C37-A1AF-38CDA1DDFC2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5831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-32" y="0"/>
            <a:ext cx="9144000" cy="100010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73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548680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07504" y="647248"/>
            <a:ext cx="8286808" cy="506169"/>
          </a:xfrm>
          <a:prstGeom prst="rect">
            <a:avLst/>
          </a:prstGeom>
        </p:spPr>
        <p:txBody>
          <a:bodyPr/>
          <a:lstStyle>
            <a:lvl1pPr marL="271463" indent="-271463">
              <a:buFont typeface="Wingdings" panose="05000000000000000000" pitchFamily="2" charset="2"/>
              <a:buChar char="Ø"/>
              <a:tabLst>
                <a:tab pos="177800" algn="l"/>
              </a:tabLst>
              <a:defRPr lang="zh-CN" altLang="en-US" sz="2600" kern="120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Big data is big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34110" y="5497"/>
            <a:ext cx="1142518" cy="1072320"/>
            <a:chOff x="4929190" y="1428736"/>
            <a:chExt cx="319681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00017" y="1944768"/>
              <a:ext cx="2825987" cy="1799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3200" b="1" dirty="0">
                <a:solidFill>
                  <a:schemeClr val="bg1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501281" y="3138222"/>
              <a:ext cx="2586371" cy="615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00" b="1" dirty="0">
                  <a:solidFill>
                    <a:schemeClr val="bg1"/>
                  </a:solidFill>
                </a:rPr>
                <a:t>LESS IS MORE</a:t>
              </a:r>
              <a:endParaRPr lang="zh-CN" altLang="en-US" sz="7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55357" y="548680"/>
            <a:ext cx="1885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1400" b="1" baseline="0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 Mining Lab</a:t>
            </a:r>
            <a:endParaRPr lang="zh-CN" altLang="en-US" sz="140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4" y="240903"/>
            <a:ext cx="1637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23251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8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7" name="内容占位符 2"/>
          <p:cNvSpPr>
            <a:spLocks noGrp="1"/>
          </p:cNvSpPr>
          <p:nvPr>
            <p:ph idx="14" hasCustomPrompt="1"/>
          </p:nvPr>
        </p:nvSpPr>
        <p:spPr>
          <a:xfrm>
            <a:off x="485304" y="1101785"/>
            <a:ext cx="4446736" cy="347934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The data that is big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721476"/>
            <a:ext cx="9144000" cy="1365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71FFC8A0-E5C6-4166-80A3-05C146AAD18C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503CCFBB-F71B-42AB-997E-5C3584E065E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 bwMode="auto">
          <a:xfrm>
            <a:off x="4824000" y="3258000"/>
            <a:ext cx="4320000" cy="3600000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7348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14339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4340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41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4342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4343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44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4345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>
                <a:solidFill>
                  <a:srgbClr val="000000"/>
                </a:solidFill>
              </a:endParaRPr>
            </a:p>
          </p:txBody>
        </p:sp>
        <p:sp>
          <p:nvSpPr>
            <p:cNvPr id="14346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>
                <a:solidFill>
                  <a:srgbClr val="000000"/>
                </a:solidFill>
              </a:endParaRPr>
            </a:p>
          </p:txBody>
        </p:sp>
        <p:sp>
          <p:nvSpPr>
            <p:cNvPr id="14347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>
                <a:solidFill>
                  <a:srgbClr val="000000"/>
                </a:solidFill>
              </a:endParaRPr>
            </a:p>
          </p:txBody>
        </p:sp>
      </p:grpSp>
      <p:sp>
        <p:nvSpPr>
          <p:cNvPr id="1434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1434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14350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fld id="{AB4E4E6A-C967-400D-A598-EA405EE1C56A}" type="datetime4">
              <a:rPr lang="en-US" altLang="zh-CN">
                <a:solidFill>
                  <a:srgbClr val="1C1C1C"/>
                </a:solidFill>
              </a:rPr>
              <a:pPr/>
              <a:t>August 21, 2022</a:t>
            </a:fld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14351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altLang="zh-CN">
                <a:solidFill>
                  <a:srgbClr val="1C1C1C"/>
                </a:solidFill>
              </a:rPr>
              <a:t>Data Mining: Concepts and Techniques</a:t>
            </a:r>
          </a:p>
        </p:txBody>
      </p:sp>
      <p:sp>
        <p:nvSpPr>
          <p:cNvPr id="14352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808A61A-5213-45F0-B0BE-A816198632AD}" type="slidenum">
              <a:rPr lang="en-US" altLang="zh-CN">
                <a:solidFill>
                  <a:srgbClr val="1C1C1C"/>
                </a:solidFill>
              </a:rPr>
              <a:pPr/>
              <a:t>‹#›</a:t>
            </a:fld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8694738" y="6553200"/>
            <a:ext cx="4492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650C990-8FCB-4AA9-BF71-EAD6F4B98494}" type="slidenum">
              <a:rPr lang="en-US" altLang="zh-CN" sz="1400" smtClean="0">
                <a:solidFill>
                  <a:srgbClr val="1C1C1C"/>
                </a:solidFill>
                <a:ea typeface="SimSun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 sz="1400">
              <a:solidFill>
                <a:srgbClr val="1C1C1C"/>
              </a:solidFill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0813134"/>
      </p:ext>
    </p:extLst>
  </p:cSld>
  <p:clrMapOvr>
    <a:masterClrMapping/>
  </p:clrMapOvr>
  <p:transition>
    <p:zoom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EA9BCF-0DB4-41A5-8E64-9C8423C6CD1E}" type="datetime4">
              <a:rPr lang="en-US" altLang="zh-CN">
                <a:solidFill>
                  <a:srgbClr val="000000"/>
                </a:solidFill>
              </a:rPr>
              <a:pPr/>
              <a:t>August 21, 2022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3E54CA-7099-484E-8D27-5BE78B150F6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460692"/>
      </p:ext>
    </p:extLst>
  </p:cSld>
  <p:clrMapOvr>
    <a:masterClrMapping/>
  </p:clrMapOvr>
  <p:transition>
    <p:zoom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1447800"/>
            <a:ext cx="4152900" cy="5105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1447800"/>
            <a:ext cx="4152900" cy="5105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E834D3-F2F9-42BC-A262-C98FACC8FCF2}" type="datetime4">
              <a:rPr lang="en-US" altLang="zh-CN">
                <a:solidFill>
                  <a:srgbClr val="000000"/>
                </a:solidFill>
              </a:rPr>
              <a:pPr/>
              <a:t>August 21, 2022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6B055A-F97B-4B7E-911C-51DE7B27BFA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659533"/>
      </p:ext>
    </p:extLst>
  </p:cSld>
  <p:clrMapOvr>
    <a:masterClrMapping/>
  </p:clrMapOvr>
  <p:transition>
    <p:zoom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00DB49-10A0-46CE-B791-2A35B8E54636}" type="datetime4">
              <a:rPr lang="en-US" altLang="zh-CN">
                <a:solidFill>
                  <a:srgbClr val="000000"/>
                </a:solidFill>
              </a:rPr>
              <a:pPr/>
              <a:t>August 21, 2022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3190E8-AB76-4D46-91D8-30212EB23E4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274968"/>
      </p:ext>
    </p:extLst>
  </p:cSld>
  <p:clrMapOvr>
    <a:masterClrMapping/>
  </p:clrMapOvr>
  <p:transition>
    <p:zoom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A7CEFD-B6D8-42D3-A455-9CDAA0E36DB1}" type="datetime4">
              <a:rPr lang="en-US" altLang="zh-CN">
                <a:solidFill>
                  <a:srgbClr val="000000"/>
                </a:solidFill>
              </a:rPr>
              <a:pPr/>
              <a:t>August 21, 2022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78F3ED-F802-489A-855F-59823EC6A09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982574"/>
      </p:ext>
    </p:extLst>
  </p:cSld>
  <p:clrMapOvr>
    <a:masterClrMapping/>
  </p:clrMapOvr>
  <p:transition>
    <p:zoom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70777B-F61C-4145-B0DA-AE5F980CB31D}" type="datetime4">
              <a:rPr lang="en-US" altLang="zh-CN">
                <a:solidFill>
                  <a:srgbClr val="000000"/>
                </a:solidFill>
              </a:rPr>
              <a:pPr/>
              <a:t>August 21, 2022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344C6F-C861-4E49-89B8-0A8D1A3FA21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89676"/>
      </p:ext>
    </p:extLst>
  </p:cSld>
  <p:clrMapOvr>
    <a:masterClrMapping/>
  </p:clrMapOvr>
  <p:transition>
    <p:zoom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74336F-ADE3-4F47-AEAB-E9292C003E86}" type="datetime4">
              <a:rPr lang="en-US" altLang="zh-CN">
                <a:solidFill>
                  <a:srgbClr val="000000"/>
                </a:solidFill>
              </a:rPr>
              <a:pPr/>
              <a:t>August 21, 2022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B9625C-7A4C-4B9F-A7E9-8EE174A7A1BE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60389"/>
      </p:ext>
    </p:extLst>
  </p:cSld>
  <p:clrMapOvr>
    <a:masterClrMapping/>
  </p:clrMapOvr>
  <p:transition>
    <p:zoom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503276-48C6-4D73-8F26-6581A3B5E59C}" type="datetime4">
              <a:rPr lang="en-US" altLang="zh-CN">
                <a:solidFill>
                  <a:srgbClr val="000000"/>
                </a:solidFill>
              </a:rPr>
              <a:pPr/>
              <a:t>August 21, 2022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0532D1-7A94-4F0B-ADCE-9A8B19345BB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315769"/>
      </p:ext>
    </p:extLst>
  </p:cSld>
  <p:clrMapOvr>
    <a:masterClrMapping/>
  </p:clrMapOvr>
  <p:transition>
    <p:zoom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ED4848C-D3F3-4E98-8398-BFA38649FDEE}" type="datetime4">
              <a:rPr lang="en-US" altLang="zh-CN">
                <a:solidFill>
                  <a:srgbClr val="000000"/>
                </a:solidFill>
              </a:rPr>
              <a:pPr/>
              <a:t>August 21, 2022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133F1D-CCE2-4212-9779-8C1044878E3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789979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4650" y="228600"/>
            <a:ext cx="2114550" cy="6324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191250" cy="6324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7EF2A75-DB89-4E02-896D-C21233A291A7}" type="datetime4">
              <a:rPr lang="en-US" altLang="zh-CN">
                <a:solidFill>
                  <a:srgbClr val="000000"/>
                </a:solidFill>
              </a:rPr>
              <a:pPr/>
              <a:t>August 21, 2022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828794-E51F-4A4E-9BBE-B4DD30F3FBD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09643"/>
      </p:ext>
    </p:extLst>
  </p:cSld>
  <p:clrMapOvr>
    <a:masterClrMapping/>
  </p:clrMapOvr>
  <p:transition>
    <p:zoom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81000" y="228600"/>
            <a:ext cx="8458200" cy="632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04C68AA-0963-46F8-B8FC-A705FEE57F79}" type="datetime4">
              <a:rPr lang="en-US" altLang="zh-CN">
                <a:solidFill>
                  <a:srgbClr val="000000"/>
                </a:solidFill>
              </a:rPr>
              <a:pPr/>
              <a:t>August 21, 2022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276600" y="647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B3C8339-17B2-4182-ABD8-BE0922EBAEA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413111"/>
      </p:ext>
    </p:extLst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 bwMode="auto">
          <a:xfrm>
            <a:off x="4824000" y="3258000"/>
            <a:ext cx="4320000" cy="3600000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6" name="Picture 12" descr="서브배경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836613"/>
            <a:ext cx="9144000" cy="602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 descr="서브바3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7.jpe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77" r:id="rId14"/>
    <p:sldLayoutId id="2147483661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auto">
          <a:xfrm>
            <a:off x="4824000" y="3258000"/>
            <a:ext cx="4320000" cy="3600000"/>
          </a:xfrm>
          <a:prstGeom prst="rect">
            <a:avLst/>
          </a:prstGeom>
          <a:blipFill dpi="0" rotWithShape="1">
            <a:blip r:embed="rId17">
              <a:alphaModFix amt="14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762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81" r:id="rId13"/>
    <p:sldLayoutId id="2147483675" r:id="rId14"/>
    <p:sldLayoutId id="2147483676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228600"/>
            <a:ext cx="77168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332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47800"/>
            <a:ext cx="84582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332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SimSun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4F00503-B838-465D-AF8F-10099A3E7559}" type="datetime4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August 21, 2022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332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477000"/>
            <a:ext cx="2895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ea typeface="SimSun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1332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ea typeface="SimSun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A4E198E-5109-438D-914E-22C9459EDC91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781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ransition>
    <p:zoom/>
  </p:transition>
  <p:hf hdr="0"/>
  <p:txStyles>
    <p:titleStyle>
      <a:lvl1pPr algn="ctr" rtl="0" fontAlgn="base">
        <a:spcBef>
          <a:spcPct val="0"/>
        </a:spcBef>
        <a:spcAft>
          <a:spcPct val="0"/>
        </a:spcAft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anose="020B060403050404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anose="020B060403050404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anose="020B060403050404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anose="020B060403050404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anose="020B060403050404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anose="020B060403050404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anose="020B060403050404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ahoma" panose="020B0604030504040204" pitchFamily="34" charset="0"/>
        </a:defRPr>
      </a:lvl9pPr>
    </p:titleStyle>
    <p:bodyStyle>
      <a:lvl1pPr marL="342900" indent="-3429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80000"/>
        </a:lnSpc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0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C122C9-BF5A-4FA0-9BA2-9C90B79C9C3A}"/>
              </a:ext>
            </a:extLst>
          </p:cNvPr>
          <p:cNvSpPr txBox="1"/>
          <p:nvPr/>
        </p:nvSpPr>
        <p:spPr>
          <a:xfrm>
            <a:off x="2286000" y="3246643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4000" b="1" dirty="0">
                <a:latin typeface="Ebrima" pitchFamily="2" charset="0"/>
                <a:ea typeface="宋体" charset="0"/>
                <a:cs typeface="Ebrima" pitchFamily="2" charset="0"/>
              </a:rPr>
              <a:t>Big Data Analytics and Mining </a:t>
            </a:r>
          </a:p>
        </p:txBody>
      </p:sp>
    </p:spTree>
    <p:extLst>
      <p:ext uri="{BB962C8B-B14F-4D97-AF65-F5344CB8AC3E}">
        <p14:creationId xmlns:p14="http://schemas.microsoft.com/office/powerpoint/2010/main" val="3128667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404664"/>
            <a:ext cx="9144000" cy="6048672"/>
          </a:xfrm>
        </p:spPr>
      </p:pic>
    </p:spTree>
    <p:extLst>
      <p:ext uri="{BB962C8B-B14F-4D97-AF65-F5344CB8AC3E}">
        <p14:creationId xmlns:p14="http://schemas.microsoft.com/office/powerpoint/2010/main" val="693140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 descr="66.jpg"/>
          <p:cNvPicPr>
            <a:picLocks noChangeAspect="1"/>
          </p:cNvPicPr>
          <p:nvPr/>
        </p:nvPicPr>
        <p:blipFill>
          <a:blip r:embed="rId3"/>
          <a:srcRect l="27273" r="7954"/>
          <a:stretch>
            <a:fillRect/>
          </a:stretch>
        </p:blipFill>
        <p:spPr>
          <a:xfrm>
            <a:off x="2357422" y="4134949"/>
            <a:ext cx="1673422" cy="1714512"/>
          </a:xfrm>
          <a:prstGeom prst="rect">
            <a:avLst/>
          </a:prstGeom>
        </p:spPr>
      </p:pic>
      <p:pic>
        <p:nvPicPr>
          <p:cNvPr id="46" name="Picture 8"/>
          <p:cNvPicPr>
            <a:picLocks noChangeAspect="1" noChangeArrowheads="1"/>
          </p:cNvPicPr>
          <p:nvPr/>
        </p:nvPicPr>
        <p:blipFill>
          <a:blip r:embed="rId4" cstate="print"/>
          <a:srcRect r="41211"/>
          <a:stretch>
            <a:fillRect/>
          </a:stretch>
        </p:blipFill>
        <p:spPr bwMode="auto">
          <a:xfrm>
            <a:off x="500034" y="1928802"/>
            <a:ext cx="1428760" cy="1479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图片 42" descr="2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4" y="4143380"/>
            <a:ext cx="1571636" cy="1702606"/>
          </a:xfrm>
          <a:prstGeom prst="rect">
            <a:avLst/>
          </a:prstGeom>
        </p:spPr>
      </p:pic>
      <p:pic>
        <p:nvPicPr>
          <p:cNvPr id="6" name="图片 40" descr="www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5984" y="1964427"/>
            <a:ext cx="1576183" cy="139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连接符 8"/>
          <p:cNvCxnSpPr/>
          <p:nvPr/>
        </p:nvCxnSpPr>
        <p:spPr>
          <a:xfrm>
            <a:off x="5357818" y="3500438"/>
            <a:ext cx="32416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04804" y="3498850"/>
            <a:ext cx="3167064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rot="5400000">
            <a:off x="3392479" y="1393017"/>
            <a:ext cx="2215372" cy="7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15074" y="2143116"/>
            <a:ext cx="135732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i="1" dirty="0" err="1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Times New Roman" pitchFamily="18" charset="0"/>
              </a:rPr>
              <a:t>fMRI</a:t>
            </a:r>
            <a:r>
              <a:rPr lang="en-US" altLang="zh-CN" sz="1200" b="1" i="1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Times New Roman" pitchFamily="18" charset="0"/>
              </a:rPr>
              <a:t>/ DTI</a:t>
            </a:r>
            <a:endParaRPr lang="zh-CN" altLang="en-US" sz="1200" b="1" i="1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43768" y="5929330"/>
            <a:ext cx="1500197" cy="294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i="1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Times New Roman" pitchFamily="18" charset="0"/>
              </a:rPr>
              <a:t>Stock Data</a:t>
            </a:r>
            <a:endParaRPr lang="zh-CN" altLang="en-US" sz="1200" b="1" i="1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17" name="TextBox 23"/>
          <p:cNvSpPr txBox="1">
            <a:spLocks noChangeArrowheads="1"/>
          </p:cNvSpPr>
          <p:nvPr/>
        </p:nvSpPr>
        <p:spPr bwMode="auto">
          <a:xfrm>
            <a:off x="6143636" y="1928802"/>
            <a:ext cx="1512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>
              <a:latin typeface="Georgia" pitchFamily="18" charset="0"/>
            </a:endParaRPr>
          </a:p>
        </p:txBody>
      </p:sp>
      <p:pic>
        <p:nvPicPr>
          <p:cNvPr id="19" name="图片 31" descr="bayer_stock_2008.gif"/>
          <p:cNvPicPr>
            <a:picLocks noChangeAspect="1"/>
          </p:cNvPicPr>
          <p:nvPr/>
        </p:nvPicPr>
        <p:blipFill>
          <a:blip r:embed="rId7" cstate="print"/>
          <a:srcRect t="12903"/>
          <a:stretch>
            <a:fillRect/>
          </a:stretch>
        </p:blipFill>
        <p:spPr bwMode="auto">
          <a:xfrm>
            <a:off x="6715140" y="4071942"/>
            <a:ext cx="2000264" cy="1875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椭圆 21"/>
          <p:cNvSpPr/>
          <p:nvPr/>
        </p:nvSpPr>
        <p:spPr bwMode="auto">
          <a:xfrm>
            <a:off x="3714744" y="2643183"/>
            <a:ext cx="1500198" cy="1480149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  <a:tabLst/>
            </a:pPr>
            <a:r>
              <a:rPr kumimoji="0" lang="en-US" altLang="zh-CN" sz="2600" b="0" i="0" u="none" strike="noStrike" cap="none" normalizeH="0" baseline="0" dirty="0">
                <a:ln>
                  <a:noFill/>
                </a:ln>
                <a:effectLst/>
                <a:latin typeface="Arial Black" pitchFamily="34" charset="0"/>
              </a:rPr>
              <a:t>BIG</a:t>
            </a:r>
            <a:r>
              <a:rPr kumimoji="0" lang="en-US" altLang="zh-CN" sz="2600" b="0" i="0" u="none" strike="noStrike" cap="none" normalizeH="0" dirty="0">
                <a:ln>
                  <a:noFill/>
                </a:ln>
                <a:effectLst/>
                <a:latin typeface="Arial Black" pitchFamily="34" charset="0"/>
              </a:rPr>
              <a:t> DATA</a:t>
            </a:r>
            <a:endParaRPr kumimoji="0" lang="zh-CN" altLang="en-US" sz="2600" b="0" i="0" u="none" strike="noStrike" cap="none" normalizeH="0" baseline="0" dirty="0">
              <a:ln>
                <a:noFill/>
              </a:ln>
              <a:effectLst/>
              <a:latin typeface="Arial Black" pitchFamily="34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rot="5400000">
            <a:off x="3317080" y="5388790"/>
            <a:ext cx="2223294" cy="7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28596" y="214290"/>
            <a:ext cx="2571768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Media/</a:t>
            </a:r>
            <a:r>
              <a:rPr lang="en-US" altLang="zh-CN" sz="2000" b="1" dirty="0" err="1"/>
              <a:t>Entertainmet</a:t>
            </a:r>
            <a:r>
              <a:rPr lang="en-US" altLang="zh-CN" sz="2000" b="1" dirty="0"/>
              <a:t> </a:t>
            </a:r>
            <a:endParaRPr lang="zh-CN" altLang="en-US" sz="2000" b="1" dirty="0"/>
          </a:p>
        </p:txBody>
      </p:sp>
      <p:sp>
        <p:nvSpPr>
          <p:cNvPr id="30" name="矩形 29"/>
          <p:cNvSpPr/>
          <p:nvPr/>
        </p:nvSpPr>
        <p:spPr>
          <a:xfrm>
            <a:off x="4471834" y="5920899"/>
            <a:ext cx="2073003" cy="2941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i="1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Times New Roman" pitchFamily="18" charset="0"/>
              </a:rPr>
              <a:t>Wall Mart: 2.5 PB/hour</a:t>
            </a:r>
          </a:p>
        </p:txBody>
      </p:sp>
      <p:pic>
        <p:nvPicPr>
          <p:cNvPr id="24" name="图片 32" descr="Yeast Genes.jpg"/>
          <p:cNvPicPr>
            <a:picLocks noChangeAspect="1"/>
          </p:cNvPicPr>
          <p:nvPr/>
        </p:nvPicPr>
        <p:blipFill>
          <a:blip r:embed="rId8" cstate="print"/>
          <a:srcRect l="14523" t="-5823" r="17012" b="59241"/>
          <a:stretch>
            <a:fillRect/>
          </a:stretch>
        </p:blipFill>
        <p:spPr bwMode="auto">
          <a:xfrm>
            <a:off x="5286380" y="2571744"/>
            <a:ext cx="2500330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357158" y="3571876"/>
            <a:ext cx="1857388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000" b="1" dirty="0"/>
              <a:t>Industry</a:t>
            </a:r>
            <a:endParaRPr lang="zh-CN" altLang="en-US" sz="20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643438" y="239706"/>
            <a:ext cx="1571636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Healthcare</a:t>
            </a:r>
            <a:endParaRPr lang="zh-CN" altLang="en-US" sz="2000" b="1" dirty="0"/>
          </a:p>
        </p:txBody>
      </p:sp>
      <p:pic>
        <p:nvPicPr>
          <p:cNvPr id="32" name="图片 31" descr="hc-sunybuffalo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6334" y="714168"/>
            <a:ext cx="1473740" cy="1285884"/>
          </a:xfrm>
          <a:prstGeom prst="rect">
            <a:avLst/>
          </a:prstGeom>
        </p:spPr>
      </p:pic>
      <p:pic>
        <p:nvPicPr>
          <p:cNvPr id="33" name="图片 32" descr="hc-premier2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0074" y="714168"/>
            <a:ext cx="1447874" cy="128588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714876" y="2143116"/>
            <a:ext cx="92869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i="1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Times New Roman" pitchFamily="18" charset="0"/>
              </a:rPr>
              <a:t>DNA</a:t>
            </a:r>
            <a:endParaRPr lang="zh-CN" altLang="en-US" sz="1200" b="1" i="1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86446" y="6544068"/>
            <a:ext cx="335755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*Note: some pictures derived from Internet</a:t>
            </a:r>
            <a:endParaRPr lang="zh-CN" altLang="en-US" sz="1200" b="1" dirty="0"/>
          </a:p>
        </p:txBody>
      </p:sp>
      <p:sp>
        <p:nvSpPr>
          <p:cNvPr id="41" name="矩形 40"/>
          <p:cNvSpPr/>
          <p:nvPr/>
        </p:nvSpPr>
        <p:spPr>
          <a:xfrm>
            <a:off x="5357818" y="3571876"/>
            <a:ext cx="1723549" cy="4277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E-commerce</a:t>
            </a:r>
            <a:endParaRPr lang="zh-CN" altLang="en-US" sz="2000" b="1" dirty="0"/>
          </a:p>
        </p:txBody>
      </p:sp>
      <p:pic>
        <p:nvPicPr>
          <p:cNvPr id="42" name="图片 41" descr="11.jpg"/>
          <p:cNvPicPr>
            <a:picLocks noChangeAspect="1"/>
          </p:cNvPicPr>
          <p:nvPr/>
        </p:nvPicPr>
        <p:blipFill>
          <a:blip r:embed="rId11"/>
          <a:srcRect l="10033"/>
          <a:stretch>
            <a:fillRect/>
          </a:stretch>
        </p:blipFill>
        <p:spPr>
          <a:xfrm>
            <a:off x="7548834" y="714168"/>
            <a:ext cx="1281145" cy="125719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858148" y="2643182"/>
            <a:ext cx="1143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i="1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Times New Roman" pitchFamily="18" charset="0"/>
              </a:rPr>
              <a:t>Gene 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i="1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Times New Roman" pitchFamily="18" charset="0"/>
              </a:rPr>
              <a:t>Sequence</a:t>
            </a:r>
            <a:endParaRPr lang="zh-CN" alt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7643802" y="2143116"/>
            <a:ext cx="1500198" cy="515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i="1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Times New Roman" pitchFamily="18" charset="0"/>
              </a:rPr>
              <a:t>Messenger Watch</a:t>
            </a:r>
            <a:endParaRPr lang="zh-CN" altLang="en-US" sz="1200" b="1" i="1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Times New Roman" pitchFamily="18" charset="0"/>
            </a:endParaRPr>
          </a:p>
        </p:txBody>
      </p:sp>
      <p:pic>
        <p:nvPicPr>
          <p:cNvPr id="50" name="图片 49" descr="1645361.jpg"/>
          <p:cNvPicPr>
            <a:picLocks noChangeAspect="1"/>
          </p:cNvPicPr>
          <p:nvPr/>
        </p:nvPicPr>
        <p:blipFill>
          <a:blip r:embed="rId12" cstate="print"/>
          <a:srcRect l="15133" r="13526"/>
          <a:stretch>
            <a:fillRect/>
          </a:stretch>
        </p:blipFill>
        <p:spPr>
          <a:xfrm>
            <a:off x="428596" y="4134949"/>
            <a:ext cx="1808502" cy="1714512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714348" y="5920899"/>
            <a:ext cx="736099" cy="2941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i="1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Times New Roman" pitchFamily="18" charset="0"/>
              </a:rPr>
              <a:t>Sensor</a:t>
            </a:r>
          </a:p>
        </p:txBody>
      </p:sp>
      <p:sp>
        <p:nvSpPr>
          <p:cNvPr id="54" name="矩形 53"/>
          <p:cNvSpPr/>
          <p:nvPr/>
        </p:nvSpPr>
        <p:spPr>
          <a:xfrm>
            <a:off x="2428860" y="5920899"/>
            <a:ext cx="1273105" cy="2941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i="1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Times New Roman" pitchFamily="18" charset="0"/>
              </a:rPr>
              <a:t>Manufacture </a:t>
            </a:r>
          </a:p>
        </p:txBody>
      </p:sp>
      <p:pic>
        <p:nvPicPr>
          <p:cNvPr id="35" name="图片 34" descr="01-retailers-guide-big-data-thumb.png"/>
          <p:cNvPicPr>
            <a:picLocks noChangeAspect="1"/>
          </p:cNvPicPr>
          <p:nvPr/>
        </p:nvPicPr>
        <p:blipFill>
          <a:blip r:embed="rId13"/>
          <a:srcRect t="5000" b="55000"/>
          <a:stretch>
            <a:fillRect/>
          </a:stretch>
        </p:blipFill>
        <p:spPr>
          <a:xfrm>
            <a:off x="500034" y="700061"/>
            <a:ext cx="3857652" cy="115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7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933491" y="6333017"/>
            <a:ext cx="706133" cy="251560"/>
          </a:xfrm>
          <a:prstGeom prst="rect">
            <a:avLst/>
          </a:prstGeom>
        </p:spPr>
        <p:txBody>
          <a:bodyPr/>
          <a:lstStyle/>
          <a:p>
            <a:fld id="{EBFB1032-EA64-7144-B003-9BCC9D94B50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3" descr="Global-mosa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198" y="1124744"/>
            <a:ext cx="5647167" cy="5634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5496" y="1677048"/>
            <a:ext cx="3168352" cy="4445296"/>
          </a:xfrm>
          <a:prstGeom prst="rect">
            <a:avLst/>
          </a:prstGeom>
          <a:noFill/>
          <a:ln>
            <a:noFill/>
          </a:ln>
        </p:spPr>
        <p:txBody>
          <a:bodyPr lIns="9144" rIns="9144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341313" indent="-227013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538288" indent="-45720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2109788" indent="-45720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681288" indent="-45720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3138488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3595688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4052888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4510088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lvl="1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DDEA"/>
              </a:buClr>
              <a:buSzPct val="70000"/>
              <a:buFont typeface="Wingdings" pitchFamily="2" charset="2"/>
              <a:buChar char="n"/>
            </a:pPr>
            <a:r>
              <a:rPr lang="en-US" altLang="zh-CN" sz="2000" dirty="0">
                <a:latin typeface="Arial" pitchFamily="34" charset="0"/>
              </a:rPr>
              <a:t>Flickr (3 billion photos) </a:t>
            </a:r>
          </a:p>
          <a:p>
            <a:pPr lvl="1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DDEA"/>
              </a:buClr>
              <a:buSzPct val="70000"/>
              <a:buFont typeface="Wingdings" pitchFamily="2" charset="2"/>
              <a:buChar char="n"/>
            </a:pPr>
            <a:r>
              <a:rPr lang="en-US" altLang="zh-CN" sz="2000" dirty="0">
                <a:latin typeface="Arial" pitchFamily="34" charset="0"/>
              </a:rPr>
              <a:t>YouTube (83M videos)</a:t>
            </a:r>
          </a:p>
          <a:p>
            <a:pPr lvl="1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DDEA"/>
              </a:buClr>
              <a:buSzPct val="70000"/>
              <a:buFont typeface="Wingdings" pitchFamily="2" charset="2"/>
              <a:buChar char="n"/>
            </a:pPr>
            <a:r>
              <a:rPr lang="en-US" altLang="zh-CN" sz="2000" dirty="0">
                <a:latin typeface="Arial" pitchFamily="34" charset="0"/>
              </a:rPr>
              <a:t>Web (10B videos watched / m</a:t>
            </a:r>
            <a:r>
              <a:rPr lang="en-US" altLang="ko-KR" sz="2000" dirty="0">
                <a:latin typeface="Arial" pitchFamily="34" charset="0"/>
                <a:ea typeface="Gulim" pitchFamily="34" charset="-127"/>
              </a:rPr>
              <a:t>o.</a:t>
            </a:r>
            <a:r>
              <a:rPr lang="en-US" altLang="zh-CN" sz="2000" dirty="0">
                <a:latin typeface="Arial" pitchFamily="34" charset="0"/>
              </a:rPr>
              <a:t>)</a:t>
            </a:r>
            <a:endParaRPr lang="en-US" altLang="ko-KR" sz="2000" dirty="0">
              <a:latin typeface="Arial" pitchFamily="34" charset="0"/>
              <a:ea typeface="Gulim" pitchFamily="34" charset="-127"/>
            </a:endParaRPr>
          </a:p>
          <a:p>
            <a:pPr lvl="1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DDEA"/>
              </a:buClr>
              <a:buSzPct val="70000"/>
              <a:buFont typeface="Wingdings" pitchFamily="2" charset="2"/>
              <a:buChar char="n"/>
            </a:pPr>
            <a:r>
              <a:rPr lang="en-US" altLang="zh-CN" sz="2000" dirty="0">
                <a:latin typeface="Arial" pitchFamily="34" charset="0"/>
              </a:rPr>
              <a:t>Digital photos (500 billion / year)</a:t>
            </a:r>
          </a:p>
          <a:p>
            <a:pPr lvl="1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DDEA"/>
              </a:buClr>
              <a:buSzPct val="70000"/>
              <a:buFont typeface="Wingdings" pitchFamily="2" charset="2"/>
              <a:buChar char="n"/>
            </a:pPr>
            <a:r>
              <a:rPr lang="en-US" altLang="zh-CN" sz="2000" dirty="0">
                <a:latin typeface="Arial" pitchFamily="34" charset="0"/>
              </a:rPr>
              <a:t>All broadcast (70,000TB</a:t>
            </a:r>
            <a:r>
              <a:rPr lang="en-US" altLang="ko-KR" sz="2000" dirty="0">
                <a:latin typeface="Arial" pitchFamily="34" charset="0"/>
                <a:ea typeface="Gulim" pitchFamily="34" charset="-127"/>
              </a:rPr>
              <a:t> </a:t>
            </a:r>
            <a:r>
              <a:rPr lang="en-US" altLang="zh-CN" sz="2000" dirty="0">
                <a:latin typeface="Arial" pitchFamily="34" charset="0"/>
              </a:rPr>
              <a:t>/</a:t>
            </a:r>
            <a:r>
              <a:rPr lang="en-US" altLang="ko-KR" sz="2000" dirty="0">
                <a:latin typeface="Arial" pitchFamily="34" charset="0"/>
                <a:ea typeface="Gulim" pitchFamily="34" charset="-127"/>
              </a:rPr>
              <a:t> </a:t>
            </a:r>
            <a:r>
              <a:rPr lang="en-US" altLang="zh-CN" sz="2000" dirty="0">
                <a:latin typeface="Arial" pitchFamily="34" charset="0"/>
              </a:rPr>
              <a:t>year)</a:t>
            </a:r>
            <a:endParaRPr lang="en-US" altLang="ko-KR" sz="2000" dirty="0">
              <a:latin typeface="Arial" pitchFamily="34" charset="0"/>
              <a:ea typeface="Gulim" pitchFamily="34" charset="-127"/>
            </a:endParaRPr>
          </a:p>
          <a:p>
            <a:pPr lvl="1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DDEA"/>
              </a:buClr>
              <a:buSzPct val="70000"/>
              <a:buFont typeface="Wingdings" pitchFamily="2" charset="2"/>
              <a:buChar char="n"/>
            </a:pPr>
            <a:r>
              <a:rPr lang="en-US" altLang="ko-KR" sz="2000" dirty="0">
                <a:latin typeface="Arial" pitchFamily="34" charset="0"/>
                <a:ea typeface="Gulim" pitchFamily="34" charset="-127"/>
              </a:rPr>
              <a:t>Yahoo! </a:t>
            </a:r>
            <a:r>
              <a:rPr lang="en-US" altLang="ko-KR" sz="2000" dirty="0" err="1">
                <a:latin typeface="Arial" pitchFamily="34" charset="0"/>
                <a:ea typeface="Gulim" pitchFamily="34" charset="-127"/>
              </a:rPr>
              <a:t>Webmap</a:t>
            </a:r>
            <a:r>
              <a:rPr lang="en-US" altLang="ko-KR" sz="2000" dirty="0">
                <a:latin typeface="Arial" pitchFamily="34" charset="0"/>
                <a:ea typeface="Gulim" pitchFamily="34" charset="-127"/>
              </a:rPr>
              <a:t> (3 trillion links, 300TB compressed, 5PB disk)</a:t>
            </a:r>
          </a:p>
          <a:p>
            <a:pPr lvl="1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DDEA"/>
              </a:buClr>
              <a:buSzPct val="70000"/>
              <a:buFont typeface="Wingdings" pitchFamily="2" charset="2"/>
              <a:buChar char="n"/>
            </a:pPr>
            <a:r>
              <a:rPr lang="en-US" altLang="ko-KR" sz="2000" dirty="0">
                <a:latin typeface="Arial" pitchFamily="34" charset="0"/>
                <a:ea typeface="Gulim" pitchFamily="34" charset="-127"/>
              </a:rPr>
              <a:t>Human genome (2-30TB </a:t>
            </a:r>
            <a:r>
              <a:rPr lang="en-US" altLang="ko-KR" sz="2000" dirty="0" err="1">
                <a:latin typeface="Arial" pitchFamily="34" charset="0"/>
                <a:ea typeface="Gulim" pitchFamily="34" charset="-127"/>
              </a:rPr>
              <a:t>uncomp</a:t>
            </a:r>
            <a:r>
              <a:rPr lang="en-US" altLang="ko-KR" sz="2000" dirty="0">
                <a:latin typeface="Arial" pitchFamily="34" charset="0"/>
                <a:ea typeface="Gulim" pitchFamily="34" charset="-127"/>
              </a:rPr>
              <a:t>.)</a:t>
            </a:r>
            <a:endParaRPr lang="en-US" altLang="zh-CN" sz="1800" dirty="0">
              <a:latin typeface="Arial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5199" y="1077830"/>
            <a:ext cx="424408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36A2"/>
                </a:solidFill>
              </a:rPr>
              <a:t>Examples</a:t>
            </a:r>
            <a:endParaRPr lang="zh-CN" altLang="en-US" sz="3200" b="1" dirty="0">
              <a:solidFill>
                <a:srgbClr val="0036A2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504" y="68005"/>
            <a:ext cx="34919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“Era of Big Data” 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07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967645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Big data popularity on the web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/>
          <a:lstStyle/>
          <a:p>
            <a:fld id="{EBFB1032-EA64-7144-B003-9BCC9D94B503}" type="slidenum">
              <a:rPr lang="en-US" smtClean="0"/>
              <a:t>13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1" y="1990360"/>
            <a:ext cx="8067675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1327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852936"/>
            <a:ext cx="8747986" cy="1339850"/>
          </a:xfrm>
        </p:spPr>
        <p:txBody>
          <a:bodyPr>
            <a:normAutofit/>
          </a:bodyPr>
          <a:lstStyle/>
          <a:p>
            <a:r>
              <a:rPr lang="en-US" altLang="zh-CN" sz="3200" b="1">
                <a:solidFill>
                  <a:srgbClr val="0036A2"/>
                </a:solidFill>
                <a:latin typeface="Arial" charset="0"/>
                <a:ea typeface="宋体" pitchFamily="2" charset="-122"/>
                <a:cs typeface="+mn-cs"/>
              </a:rPr>
              <a:t>“Era </a:t>
            </a:r>
            <a:r>
              <a:rPr lang="en-US" altLang="zh-CN" sz="3200" b="1" dirty="0">
                <a:solidFill>
                  <a:srgbClr val="0036A2"/>
                </a:solidFill>
                <a:latin typeface="Arial" charset="0"/>
                <a:ea typeface="宋体" pitchFamily="2" charset="-122"/>
                <a:cs typeface="+mn-cs"/>
              </a:rPr>
              <a:t>of Big Data” – WHY?</a:t>
            </a:r>
            <a:endParaRPr lang="zh-CN" altLang="en-US" sz="3200" b="1" dirty="0">
              <a:solidFill>
                <a:srgbClr val="0036A2"/>
              </a:solidFill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EBFB1032-EA64-7144-B003-9BCC9D94B50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14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8690" y="787285"/>
            <a:ext cx="7543800" cy="884645"/>
          </a:xfrm>
        </p:spPr>
        <p:txBody>
          <a:bodyPr/>
          <a:lstStyle/>
          <a:p>
            <a:r>
              <a:rPr lang="en-US" altLang="zh-CN" dirty="0"/>
              <a:t>Enabler</a:t>
            </a:r>
            <a:r>
              <a:rPr lang="zh-CN" altLang="en-US" dirty="0"/>
              <a:t>：</a:t>
            </a:r>
            <a:r>
              <a:rPr lang="en-US" altLang="zh-CN" dirty="0"/>
              <a:t>Data storage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EBFB1032-EA64-7144-B003-9BCC9D94B50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92" y="1671930"/>
            <a:ext cx="6963508" cy="4955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5467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1" y="836712"/>
            <a:ext cx="8695591" cy="1339850"/>
          </a:xfrm>
        </p:spPr>
        <p:txBody>
          <a:bodyPr>
            <a:normAutofit/>
          </a:bodyPr>
          <a:lstStyle/>
          <a:p>
            <a:r>
              <a:rPr lang="en-US" altLang="zh-CN" dirty="0"/>
              <a:t>Enabler</a:t>
            </a:r>
            <a:r>
              <a:rPr lang="zh-CN" altLang="en-US" dirty="0"/>
              <a:t>：</a:t>
            </a:r>
            <a:r>
              <a:rPr lang="en-US" altLang="zh-CN" dirty="0"/>
              <a:t>Computation Power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EBFB1032-EA64-7144-B003-9BCC9D94B50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4" y="1860327"/>
            <a:ext cx="6904526" cy="4964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162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5563" y="836712"/>
            <a:ext cx="7543800" cy="1450757"/>
          </a:xfrm>
        </p:spPr>
        <p:txBody>
          <a:bodyPr/>
          <a:lstStyle/>
          <a:p>
            <a:r>
              <a:rPr lang="en-US" altLang="zh-CN" dirty="0"/>
              <a:t>Enabler</a:t>
            </a:r>
            <a:r>
              <a:rPr lang="zh-CN" altLang="en-US" dirty="0"/>
              <a:t>：</a:t>
            </a:r>
            <a:r>
              <a:rPr lang="en-US" altLang="zh-CN" dirty="0"/>
              <a:t>Data availability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EBFB1032-EA64-7144-B003-9BCC9D94B50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20" y="1710170"/>
            <a:ext cx="6917348" cy="491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8035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7239" y="1420387"/>
            <a:ext cx="6917392" cy="114493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0036A2"/>
                </a:solidFill>
              </a:rPr>
              <a:t>Data available from social networks and mobile devices</a:t>
            </a:r>
            <a:endParaRPr lang="zh-CN" altLang="en-US" sz="3200" b="1" dirty="0">
              <a:solidFill>
                <a:srgbClr val="0036A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EBFB1032-EA64-7144-B003-9BCC9D94B503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5" name="Group 3"/>
          <p:cNvGrpSpPr/>
          <p:nvPr/>
        </p:nvGrpSpPr>
        <p:grpSpPr>
          <a:xfrm>
            <a:off x="1201815" y="2923938"/>
            <a:ext cx="3237361" cy="2325260"/>
            <a:chOff x="320661" y="1694798"/>
            <a:chExt cx="3237361" cy="2325260"/>
          </a:xfrm>
        </p:grpSpPr>
        <p:pic>
          <p:nvPicPr>
            <p:cNvPr id="6" name="Picture 8" descr="Screen shot 2013-01-13 at 5.24.36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73" y="1694798"/>
              <a:ext cx="1092761" cy="1806907"/>
            </a:xfrm>
            <a:prstGeom prst="rect">
              <a:avLst/>
            </a:prstGeom>
          </p:spPr>
        </p:pic>
        <p:sp>
          <p:nvSpPr>
            <p:cNvPr id="7" name="TextBox 17"/>
            <p:cNvSpPr txBox="1"/>
            <p:nvPr/>
          </p:nvSpPr>
          <p:spPr>
            <a:xfrm>
              <a:off x="320661" y="3312172"/>
              <a:ext cx="32373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</a:rPr>
                <a:t>Social media and networks</a:t>
              </a:r>
            </a:p>
            <a:p>
              <a:r>
                <a:rPr lang="en-US" sz="2000" dirty="0"/>
                <a:t>(all of us are generating data)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97371" y="3212976"/>
            <a:ext cx="3532890" cy="1872695"/>
            <a:chOff x="5508104" y="2482368"/>
            <a:chExt cx="3532890" cy="1872695"/>
          </a:xfrm>
        </p:grpSpPr>
        <p:pic>
          <p:nvPicPr>
            <p:cNvPr id="9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4248" y="2482368"/>
              <a:ext cx="797063" cy="797063"/>
            </a:xfrm>
            <a:prstGeom prst="rect">
              <a:avLst/>
            </a:prstGeom>
          </p:spPr>
        </p:pic>
        <p:pic>
          <p:nvPicPr>
            <p:cNvPr id="10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8104" y="2492896"/>
              <a:ext cx="877460" cy="795663"/>
            </a:xfrm>
            <a:prstGeom prst="rect">
              <a:avLst/>
            </a:prstGeom>
          </p:spPr>
        </p:pic>
        <p:sp>
          <p:nvSpPr>
            <p:cNvPr id="11" name="TextBox 19"/>
            <p:cNvSpPr txBox="1"/>
            <p:nvPr/>
          </p:nvSpPr>
          <p:spPr>
            <a:xfrm>
              <a:off x="5508104" y="3647177"/>
              <a:ext cx="35328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800000"/>
                  </a:solidFill>
                </a:rPr>
                <a:t>Mobile devices </a:t>
              </a:r>
            </a:p>
            <a:p>
              <a:r>
                <a:rPr lang="en-US" sz="2000" dirty="0"/>
                <a:t>(tracking all objects all the time)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778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01" y="844113"/>
            <a:ext cx="7543800" cy="1450757"/>
          </a:xfrm>
        </p:spPr>
        <p:txBody>
          <a:bodyPr>
            <a:normAutofit/>
          </a:bodyPr>
          <a:lstStyle/>
          <a:p>
            <a:r>
              <a:rPr lang="en-US" dirty="0"/>
              <a:t>The Model Has Changed…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460" y="2020800"/>
            <a:ext cx="8144480" cy="69150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The Model of Generating/Consuming Data has Changed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EBFB1032-EA64-7144-B003-9BCC9D94B50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 descr="Screen shot 2013-01-13 at 5.4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52" y="3190160"/>
            <a:ext cx="996168" cy="928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960" y="3190160"/>
            <a:ext cx="889834" cy="88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461" y="2729902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FF"/>
                </a:solidFill>
                <a:latin typeface="Calibri" panose="020F0502020204030204"/>
              </a:rPr>
              <a:t>Old Model: </a:t>
            </a: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Few companies are generating data, all others are consuming data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831" y="3099234"/>
            <a:ext cx="1251853" cy="92956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884299" y="3383003"/>
            <a:ext cx="1768562" cy="4866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13460" y="4565868"/>
            <a:ext cx="7717177" cy="1381096"/>
            <a:chOff x="413460" y="4565868"/>
            <a:chExt cx="7717177" cy="1381096"/>
          </a:xfrm>
        </p:grpSpPr>
        <p:pic>
          <p:nvPicPr>
            <p:cNvPr id="8" name="Picture 7" descr="Screen shot 2013-01-13 at 5.50.25 PM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65" y="5032760"/>
              <a:ext cx="1317519" cy="91420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13460" y="4565868"/>
              <a:ext cx="77171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solidFill>
                    <a:srgbClr val="0000FF"/>
                  </a:solidFill>
                  <a:latin typeface="Calibri" panose="020F0502020204030204"/>
                </a:rPr>
                <a:t>New Model: </a:t>
              </a:r>
              <a:r>
                <a:rPr lang="en-US" dirty="0">
                  <a:solidFill>
                    <a:srgbClr val="000000"/>
                  </a:solidFill>
                  <a:latin typeface="Calibri" panose="020F0502020204030204"/>
                </a:rPr>
                <a:t>all of us are generating data, and all of us are consuming data 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277048" y="5185359"/>
              <a:ext cx="1768562" cy="4866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8754" y="4973409"/>
              <a:ext cx="1251853" cy="929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144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188913"/>
            <a:ext cx="8229600" cy="8509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TextBook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 and More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8313" y="1340768"/>
            <a:ext cx="7128023" cy="4530725"/>
          </a:xfrm>
          <a:prstGeom prst="rect">
            <a:avLst/>
          </a:prstGeom>
        </p:spPr>
        <p:txBody>
          <a:bodyPr/>
          <a:lstStyle/>
          <a:p>
            <a:pPr eaLnBrk="1" hangingPunct="1">
              <a:spcAft>
                <a:spcPts val="600"/>
              </a:spcAft>
              <a:defRPr/>
            </a:pP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Textbook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spcAft>
                <a:spcPts val="600"/>
              </a:spcAft>
              <a:buNone/>
              <a:defRPr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Mining of Massive Datasets </a:t>
            </a:r>
          </a:p>
          <a:p>
            <a:pPr marL="457200" lvl="1" indent="0">
              <a:spcAft>
                <a:spcPts val="600"/>
              </a:spcAft>
              <a:buNone/>
              <a:defRPr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Jure </a:t>
            </a:r>
            <a:r>
              <a:rPr lang="en-US" altLang="zh-CN" sz="1800" dirty="0" err="1">
                <a:latin typeface="微软雅黑" pitchFamily="34" charset="-122"/>
                <a:ea typeface="微软雅黑" pitchFamily="34" charset="-122"/>
              </a:rPr>
              <a:t>Leskovec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en-US" altLang="zh-CN" sz="1800" dirty="0" err="1">
                <a:latin typeface="微软雅黑" pitchFamily="34" charset="-122"/>
                <a:ea typeface="微软雅黑" pitchFamily="34" charset="-122"/>
              </a:rPr>
              <a:t>Anand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800" dirty="0" err="1">
                <a:latin typeface="微软雅黑" pitchFamily="34" charset="-122"/>
                <a:ea typeface="微软雅黑" pitchFamily="34" charset="-122"/>
              </a:rPr>
              <a:t>Rajaraman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, and U.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  <a:defRPr/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[Sold by Cambridge Univ. Press,  and available at www.mmds.org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]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360000"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Reference Book</a:t>
            </a:r>
          </a:p>
          <a:p>
            <a:pPr marL="400050" lvl="1" indent="0">
              <a:spcAft>
                <a:spcPts val="600"/>
              </a:spcAft>
              <a:buNone/>
              <a:defRPr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Data Mining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：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Concept and Techniques</a:t>
            </a:r>
          </a:p>
          <a:p>
            <a:pPr marL="400050" lvl="1" indent="0">
              <a:spcAft>
                <a:spcPts val="600"/>
              </a:spcAft>
              <a:buNone/>
              <a:defRPr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(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Jiawei Han, Micheline 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Kamber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, and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Jian Pei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Online Open Courses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spcAft>
                <a:spcPts val="600"/>
              </a:spcAft>
              <a:buNone/>
              <a:defRPr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Mining of Massive Datasets </a:t>
            </a:r>
          </a:p>
          <a:p>
            <a:pPr marL="0" indent="0">
              <a:spcAft>
                <a:spcPts val="600"/>
              </a:spcAft>
              <a:buNone/>
              <a:defRPr/>
            </a:pP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Machine Learning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800" dirty="0">
                <a:latin typeface="微软雅黑" pitchFamily="34" charset="-122"/>
                <a:ea typeface="微软雅黑" pitchFamily="34" charset="-122"/>
              </a:rPr>
              <a:t>Andrew Ng</a:t>
            </a: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8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 typeface="Wingdings 2" pitchFamily="18" charset="2"/>
              <a:buNone/>
              <a:defRPr/>
            </a:pPr>
            <a:r>
              <a:rPr lang="en-US" altLang="zh-CN" sz="2200" dirty="0"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8144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16782" y="2132856"/>
            <a:ext cx="734481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WHAT IS BIG DATA</a:t>
            </a:r>
            <a:r>
              <a:rPr lang="zh-CN" altLang="en-US" sz="3600" b="1" dirty="0"/>
              <a:t>？ </a:t>
            </a:r>
            <a:endParaRPr lang="en-US" altLang="zh-CN" sz="3600" b="1" dirty="0"/>
          </a:p>
        </p:txBody>
      </p:sp>
      <p:sp>
        <p:nvSpPr>
          <p:cNvPr id="5" name="矩形 4"/>
          <p:cNvSpPr/>
          <p:nvPr/>
        </p:nvSpPr>
        <p:spPr>
          <a:xfrm>
            <a:off x="1331640" y="3645024"/>
            <a:ext cx="69873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/>
              <a:t>What can we derive from big data? 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47553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404664"/>
            <a:ext cx="8143932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36A2"/>
                </a:solidFill>
              </a:rPr>
              <a:t>BIG DATA: </a:t>
            </a:r>
            <a:r>
              <a:rPr lang="en-US" altLang="zh-CN" sz="3200" b="1" dirty="0">
                <a:solidFill>
                  <a:srgbClr val="000000"/>
                </a:solidFill>
              </a:rPr>
              <a:t>What It Is</a:t>
            </a:r>
          </a:p>
          <a:p>
            <a:pPr>
              <a:spcBef>
                <a:spcPts val="1200"/>
              </a:spcBef>
            </a:pPr>
            <a:r>
              <a:rPr lang="en-US" sz="2000" b="1" dirty="0">
                <a:solidFill>
                  <a:srgbClr val="000000"/>
                </a:solidFill>
              </a:rPr>
              <a:t>Big data </a:t>
            </a:r>
            <a:r>
              <a:rPr lang="en-US" sz="2000" dirty="0">
                <a:solidFill>
                  <a:srgbClr val="000000"/>
                </a:solidFill>
              </a:rPr>
              <a:t>is a buzzword, or catch-phrase, used to describe a massive volume of both structured and unstructured data that is so large that it's difficult to process using traditional database and software techniques.  (</a:t>
            </a:r>
            <a:r>
              <a:rPr lang="en-US" dirty="0">
                <a:solidFill>
                  <a:srgbClr val="000000"/>
                </a:solidFill>
              </a:rPr>
              <a:t>IDC white paper, 2011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3" name="图片 2" descr="页面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66" y="3071810"/>
            <a:ext cx="5583508" cy="30718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7422" y="6215082"/>
            <a:ext cx="4000528" cy="327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</a:rPr>
              <a:t>Xingdong</a:t>
            </a:r>
            <a:r>
              <a:rPr lang="en-US" altLang="zh-CN" sz="1400" dirty="0">
                <a:solidFill>
                  <a:srgbClr val="000000"/>
                </a:solidFill>
              </a:rPr>
              <a:t> Wu et al., IEEE TKDE 2014</a:t>
            </a:r>
            <a:endParaRPr lang="zh-CN" altLang="en-US" sz="1400" dirty="0">
              <a:solidFill>
                <a:srgbClr val="0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95936" y="2276872"/>
            <a:ext cx="416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EE5804"/>
                </a:solidFill>
              </a:rPr>
              <a:t>Small data vs. Big data</a:t>
            </a:r>
            <a:endParaRPr lang="zh-CN" altLang="en-US" sz="3200" b="1" dirty="0">
              <a:solidFill>
                <a:srgbClr val="EE58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24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406" y="142852"/>
            <a:ext cx="8001056" cy="587441"/>
          </a:xfrm>
          <a:prstGeom prst="rect">
            <a:avLst/>
          </a:prstGeom>
          <a:noFill/>
        </p:spPr>
        <p:txBody>
          <a:bodyPr wrap="square" lIns="108000" tIns="108000" bIns="108000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FOUR V’s of BIG DATA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0" y="785794"/>
            <a:ext cx="9144000" cy="1588"/>
          </a:xfrm>
          <a:prstGeom prst="lin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图片 6" descr="4-Vs-of-big-dat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785794"/>
            <a:ext cx="9144001" cy="592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98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980728"/>
            <a:ext cx="7543800" cy="838140"/>
          </a:xfrm>
        </p:spPr>
        <p:txBody>
          <a:bodyPr/>
          <a:lstStyle/>
          <a:p>
            <a:r>
              <a:rPr lang="en-US" dirty="0"/>
              <a:t>Some Make it 4V’s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EBFB1032-EA64-7144-B003-9BCC9D94B50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33" y="1948548"/>
            <a:ext cx="7012956" cy="35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85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/>
          <a:lstStyle/>
          <a:p>
            <a:fld id="{EBFB1032-EA64-7144-B003-9BCC9D94B50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971600" y="5046626"/>
            <a:ext cx="7272808" cy="1530401"/>
          </a:xfrm>
          <a:prstGeom prst="rect">
            <a:avLst/>
          </a:prstGeom>
          <a:noFill/>
          <a:ln w="12700">
            <a:solidFill>
              <a:srgbClr val="000000"/>
            </a:solidFill>
            <a:prstDash val="lgDash"/>
            <a:miter lim="800000"/>
            <a:headEnd/>
            <a:tailEnd/>
          </a:ln>
          <a:effectLst/>
        </p:spPr>
        <p:txBody>
          <a:bodyPr wrap="square" lIns="108000" tIns="72000" rIns="72000" bIns="72000">
            <a:spAutoFit/>
          </a:bodyPr>
          <a:lstStyle/>
          <a:p>
            <a:r>
              <a:rPr lang="en-US" altLang="zh-CN" sz="2200" b="1" kern="0" dirty="0">
                <a:solidFill>
                  <a:srgbClr val="00B0F0"/>
                </a:solidFill>
                <a:latin typeface="Arial" pitchFamily="34" charset="0"/>
                <a:ea typeface="+mn-ea"/>
                <a:cs typeface="Arial" pitchFamily="34" charset="0"/>
              </a:rPr>
              <a:t>Data mining 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consists of applying data analysis and discovery algorithms that, under acceptable computational efficiency limitations, produce a particular  enumeration of patterns over the data [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Fayyad  et al.,1996</a:t>
            </a:r>
            <a:r>
              <a:rPr lang="en-US" altLang="zh-CN" sz="2200" dirty="0">
                <a:latin typeface="Times New Roman" pitchFamily="18" charset="0"/>
                <a:cs typeface="Times New Roman" pitchFamily="18" charset="0"/>
              </a:rPr>
              <a:t>]. </a:t>
            </a:r>
            <a:endParaRPr lang="en-US" altLang="zh-CN" sz="2200" kern="0" dirty="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7826" y="-917"/>
            <a:ext cx="4248150" cy="909637"/>
          </a:xfrm>
        </p:spPr>
        <p:txBody>
          <a:bodyPr/>
          <a:lstStyle/>
          <a:p>
            <a:pPr algn="l"/>
            <a:r>
              <a:rPr lang="en-US" altLang="zh-CN" sz="4000" b="1" dirty="0">
                <a:solidFill>
                  <a:schemeClr val="bg1"/>
                </a:solidFill>
              </a:rPr>
              <a:t>Data Mining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3779912" y="2348881"/>
            <a:ext cx="433388" cy="36004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99592" y="1384320"/>
            <a:ext cx="770485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i="1" dirty="0">
                <a:latin typeface="Times New Roman" pitchFamily="18" charset="0"/>
                <a:cs typeface="Times New Roman" pitchFamily="18" charset="0"/>
              </a:rPr>
              <a:t>How to automatically understand and analyze these increasing amount of data effectively and efficiently ?</a:t>
            </a:r>
            <a:endParaRPr lang="zh-CN" altLang="en-US" sz="26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59632" y="2708920"/>
            <a:ext cx="64807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00B0F0"/>
                </a:solidFill>
              </a:rPr>
              <a:t>Knowledge Discovery in Databases (KDD)</a:t>
            </a:r>
            <a:endParaRPr lang="zh-CN" altLang="en-US" sz="2200" b="1" dirty="0">
              <a:solidFill>
                <a:srgbClr val="00B0F0"/>
              </a:solidFill>
            </a:endParaRPr>
          </a:p>
        </p:txBody>
      </p:sp>
      <p:pic>
        <p:nvPicPr>
          <p:cNvPr id="13" name="图片 12" descr="kddProces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3272274"/>
            <a:ext cx="7200800" cy="1595725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5508104" y="3306756"/>
            <a:ext cx="533467" cy="504056"/>
          </a:xfrm>
          <a:prstGeom prst="roundRect">
            <a:avLst/>
          </a:prstGeom>
          <a:noFill/>
          <a:ln w="254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870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ChangeArrowheads="1"/>
          </p:cNvSpPr>
          <p:nvPr/>
        </p:nvSpPr>
        <p:spPr bwMode="auto">
          <a:xfrm>
            <a:off x="179512" y="188640"/>
            <a:ext cx="8431213" cy="459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562" tIns="46038" rIns="182562" bIns="46038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Times" panose="02020603050405020304" pitchFamily="18" charset="0"/>
                <a:ea typeface="+mn-ea"/>
                <a:cs typeface="Times" panose="02020603050405020304" pitchFamily="18" charset="0"/>
              </a:rPr>
              <a:t>History of Data Mining</a:t>
            </a:r>
            <a:endParaRPr kumimoji="1" lang="zh-CN" altLang="en-US" sz="2800" b="1" dirty="0">
              <a:solidFill>
                <a:schemeClr val="bg1"/>
              </a:solidFill>
              <a:latin typeface="Times" panose="02020603050405020304" pitchFamily="18" charset="0"/>
              <a:ea typeface="+mn-ea"/>
              <a:cs typeface="Times" panose="020206030504050203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23528" y="980728"/>
            <a:ext cx="8458200" cy="5257800"/>
          </a:xfrm>
          <a:prstGeom prst="rect">
            <a:avLst/>
          </a:prstGeom>
          <a:noFill/>
          <a:ln/>
        </p:spPr>
        <p:txBody>
          <a:bodyPr lIns="92075" tIns="46038" rIns="92075" bIns="46038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000" b="1" dirty="0">
                <a:ea typeface="SimSun" panose="02010600030101010101" pitchFamily="2" charset="-122"/>
              </a:rPr>
              <a:t>1989 IJCAI Workshop on Knowledge Discovery in Databases 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Knowledge Discovery in Databases (G. </a:t>
            </a:r>
            <a:r>
              <a:rPr lang="en-US" altLang="zh-CN" sz="2000" dirty="0" err="1">
                <a:ea typeface="SimSun" panose="02010600030101010101" pitchFamily="2" charset="-122"/>
              </a:rPr>
              <a:t>Piatetsky</a:t>
            </a:r>
            <a:r>
              <a:rPr lang="en-US" altLang="zh-CN" sz="2000" dirty="0">
                <a:ea typeface="SimSun" panose="02010600030101010101" pitchFamily="2" charset="-122"/>
              </a:rPr>
              <a:t>-Shapiro and W. Frawley, 1991)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ea typeface="SimSun" panose="02010600030101010101" pitchFamily="2" charset="-122"/>
              </a:rPr>
              <a:t>1991-1994 Workshops on Knowledge Discovery in Databases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Advances in Knowledge Discovery and Data Mining (U. Fayyad, G. </a:t>
            </a:r>
            <a:r>
              <a:rPr lang="en-US" altLang="zh-CN" sz="2000" dirty="0" err="1">
                <a:ea typeface="SimSun" panose="02010600030101010101" pitchFamily="2" charset="-122"/>
              </a:rPr>
              <a:t>Piatetsky</a:t>
            </a:r>
            <a:r>
              <a:rPr lang="en-US" altLang="zh-CN" sz="2000" dirty="0">
                <a:ea typeface="SimSun" panose="02010600030101010101" pitchFamily="2" charset="-122"/>
              </a:rPr>
              <a:t>-Shapiro, P. Smyth, and R. </a:t>
            </a:r>
            <a:r>
              <a:rPr lang="en-US" altLang="zh-CN" sz="2000" dirty="0" err="1">
                <a:ea typeface="SimSun" panose="02010600030101010101" pitchFamily="2" charset="-122"/>
              </a:rPr>
              <a:t>Uthurusamy</a:t>
            </a:r>
            <a:r>
              <a:rPr lang="en-US" altLang="zh-CN" sz="2000" dirty="0">
                <a:ea typeface="SimSun" panose="02010600030101010101" pitchFamily="2" charset="-122"/>
              </a:rPr>
              <a:t>, 1996)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ea typeface="SimSun" panose="02010600030101010101" pitchFamily="2" charset="-122"/>
              </a:rPr>
              <a:t>1995-1998 International Conferences on Knowledge Discovery in Databases and Data Mining (KDD’95-98)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Journal of Data Mining and Knowledge Discovery (1997)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ea typeface="SimSun" panose="02010600030101010101" pitchFamily="2" charset="-122"/>
              </a:rPr>
              <a:t>ACM SIGKDD conferences since 1998 and SIGKDD Explorations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ea typeface="SimSun" panose="02010600030101010101" pitchFamily="2" charset="-122"/>
              </a:rPr>
              <a:t>More conferences on data mining</a:t>
            </a: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PAKDD (1997), PKDD (1997), SIAM-Data Mining (2001), (IEEE) ICDM (2001), etc.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>
                <a:ea typeface="SimSun" panose="02010600030101010101" pitchFamily="2" charset="-122"/>
              </a:rPr>
              <a:t>ACM Transactions on KDD starting in 2007</a:t>
            </a:r>
          </a:p>
        </p:txBody>
      </p:sp>
    </p:spTree>
    <p:extLst>
      <p:ext uri="{BB962C8B-B14F-4D97-AF65-F5344CB8AC3E}">
        <p14:creationId xmlns:p14="http://schemas.microsoft.com/office/powerpoint/2010/main" val="3271761571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3648" y="2708920"/>
            <a:ext cx="6045822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0036A2"/>
                </a:solidFill>
                <a:latin typeface="微软雅黑" pitchFamily="34" charset="-122"/>
                <a:ea typeface="微软雅黑" pitchFamily="34" charset="-122"/>
              </a:rPr>
              <a:t>Potential Applications</a:t>
            </a:r>
          </a:p>
          <a:p>
            <a:endParaRPr lang="en-US" altLang="zh-CN" sz="4000" b="1" dirty="0">
              <a:solidFill>
                <a:srgbClr val="0036A2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000" b="1" dirty="0">
                <a:solidFill>
                  <a:srgbClr val="0036A2"/>
                </a:solidFill>
                <a:latin typeface="微软雅黑" pitchFamily="34" charset="-122"/>
                <a:ea typeface="微软雅黑" pitchFamily="34" charset="-122"/>
              </a:rPr>
              <a:t>WHAT DATA MINING CAN DO FOR US?</a:t>
            </a:r>
            <a:endParaRPr lang="zh-CN" altLang="en-US" sz="4800" b="1" dirty="0">
              <a:solidFill>
                <a:srgbClr val="0036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0344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0"/>
            <a:ext cx="8382000" cy="685800"/>
          </a:xfrm>
          <a:noFill/>
          <a:ln/>
        </p:spPr>
        <p:txBody>
          <a:bodyPr lIns="92075" tIns="46038" rIns="92075" bIns="46038" anchor="ctr"/>
          <a:lstStyle/>
          <a:p>
            <a:r>
              <a:rPr lang="en-US" altLang="zh-CN" sz="3200" b="1" dirty="0">
                <a:solidFill>
                  <a:schemeClr val="bg1"/>
                </a:solidFill>
                <a:ea typeface="SimSun" panose="02010600030101010101" pitchFamily="2" charset="-122"/>
              </a:rPr>
              <a:t>Market Analysis and Management</a:t>
            </a:r>
          </a:p>
        </p:txBody>
      </p:sp>
      <p:sp>
        <p:nvSpPr>
          <p:cNvPr id="74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8418513" cy="5105400"/>
          </a:xfrm>
          <a:noFill/>
          <a:ln/>
        </p:spPr>
        <p:txBody>
          <a:bodyPr lIns="92075" tIns="46038" rIns="92075" bIns="46038"/>
          <a:lstStyle/>
          <a:p>
            <a:pPr>
              <a:lnSpc>
                <a:spcPct val="110000"/>
              </a:lnSpc>
            </a:pPr>
            <a:r>
              <a:rPr lang="en-US" altLang="zh-CN" sz="2400" b="1" dirty="0">
                <a:ea typeface="SimSun" panose="02010600030101010101" pitchFamily="2" charset="-122"/>
              </a:rPr>
              <a:t>Target marketing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Find clusters of “model” customers who share the same characteristics: interest, income level, spending habits, etc.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Determine customer purchasing patterns over time</a:t>
            </a: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ea typeface="SimSun" panose="02010600030101010101" pitchFamily="2" charset="-122"/>
              </a:rPr>
              <a:t>Cross-market analysis </a:t>
            </a:r>
            <a:r>
              <a:rPr lang="en-US" altLang="zh-CN" sz="2400" dirty="0">
                <a:ea typeface="SimSun" panose="02010600030101010101" pitchFamily="2" charset="-122"/>
              </a:rPr>
              <a:t>—Find associations/co-relations between product sales, &amp; predict based on such association </a:t>
            </a: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ea typeface="SimSun" panose="02010600030101010101" pitchFamily="2" charset="-122"/>
              </a:rPr>
              <a:t>Customer profiling—</a:t>
            </a:r>
            <a:r>
              <a:rPr lang="en-US" altLang="zh-CN" sz="2400" dirty="0">
                <a:ea typeface="SimSun" panose="02010600030101010101" pitchFamily="2" charset="-122"/>
              </a:rPr>
              <a:t>What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  <a:r>
              <a:rPr lang="en-US" altLang="zh-CN" sz="2400" dirty="0">
                <a:ea typeface="SimSun" panose="02010600030101010101" pitchFamily="2" charset="-122"/>
              </a:rPr>
              <a:t>types of customers buy what products (clustering or classification)</a:t>
            </a: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ea typeface="SimSun" panose="02010600030101010101" pitchFamily="2" charset="-122"/>
              </a:rPr>
              <a:t>Customer requirement analysis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Identify the best products for different groups of customers</a:t>
            </a:r>
          </a:p>
          <a:p>
            <a:pPr lvl="1">
              <a:lnSpc>
                <a:spcPct val="11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Predict what factors will attract new customer</a:t>
            </a:r>
          </a:p>
        </p:txBody>
      </p:sp>
    </p:spTree>
    <p:extLst>
      <p:ext uri="{BB962C8B-B14F-4D97-AF65-F5344CB8AC3E}">
        <p14:creationId xmlns:p14="http://schemas.microsoft.com/office/powerpoint/2010/main" val="2996521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4624"/>
            <a:ext cx="9144000" cy="704850"/>
          </a:xfrm>
          <a:noFill/>
          <a:ln/>
        </p:spPr>
        <p:txBody>
          <a:bodyPr lIns="92075" tIns="46038" rIns="92075" bIns="46038" anchor="ctr"/>
          <a:lstStyle/>
          <a:p>
            <a:r>
              <a:rPr lang="en-US" altLang="zh-CN" sz="2800" b="1" dirty="0">
                <a:solidFill>
                  <a:schemeClr val="bg1"/>
                </a:solidFill>
                <a:ea typeface="SimSun" panose="02010600030101010101" pitchFamily="2" charset="-122"/>
              </a:rPr>
              <a:t>Corporate Analysis &amp; Risk Management</a:t>
            </a:r>
          </a:p>
        </p:txBody>
      </p:sp>
      <p:sp>
        <p:nvSpPr>
          <p:cNvPr id="75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05800" cy="5029200"/>
          </a:xfrm>
          <a:noFill/>
          <a:ln/>
        </p:spPr>
        <p:txBody>
          <a:bodyPr lIns="92075" tIns="46038" rIns="92075" bIns="46038"/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ea typeface="SimSun" panose="02010600030101010101" pitchFamily="2" charset="-122"/>
              </a:rPr>
              <a:t>Finance planning and asset evaluation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cash flow analysis and prediction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contingent claim analysis to evaluate assets 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cross-sectional and time series analysis (financial-ratio, trend analysis, etc.)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ea typeface="SimSun" panose="02010600030101010101" pitchFamily="2" charset="-122"/>
              </a:rPr>
              <a:t>Resource planning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summarize and compare the resources and spending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ea typeface="SimSun" panose="02010600030101010101" pitchFamily="2" charset="-122"/>
              </a:rPr>
              <a:t>Competition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monitor competitors and market directions 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group customers into classes and a class-based pricing procedure</a:t>
            </a:r>
          </a:p>
          <a:p>
            <a:pPr lvl="1">
              <a:lnSpc>
                <a:spcPct val="13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set pricing strategy in a highly competitive market</a:t>
            </a:r>
          </a:p>
        </p:txBody>
      </p:sp>
    </p:spTree>
    <p:extLst>
      <p:ext uri="{BB962C8B-B14F-4D97-AF65-F5344CB8AC3E}">
        <p14:creationId xmlns:p14="http://schemas.microsoft.com/office/powerpoint/2010/main" val="2852526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927BA-469D-44C2-A456-16E659E92998}" type="datetime4">
              <a:rPr lang="en-US" altLang="zh-CN">
                <a:solidFill>
                  <a:srgbClr val="000000"/>
                </a:solidFill>
              </a:rPr>
              <a:pPr/>
              <a:t>August 21, 2022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00"/>
                </a:solidFill>
              </a:rPr>
              <a:t>Data Mining: Concepts and Techniques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BCAB9-8A7E-4BB9-AD4D-A2BD53598503}" type="slidenum">
              <a:rPr lang="en-US" altLang="zh-CN">
                <a:solidFill>
                  <a:srgbClr val="000000"/>
                </a:solidFill>
              </a:rPr>
              <a:pPr/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685800"/>
          </a:xfrm>
          <a:noFill/>
          <a:ln/>
        </p:spPr>
        <p:txBody>
          <a:bodyPr lIns="92075" tIns="46038" rIns="92075" bIns="46038" anchor="ctr"/>
          <a:lstStyle/>
          <a:p>
            <a:r>
              <a:rPr lang="en-US" altLang="zh-CN" sz="2800" b="1" dirty="0">
                <a:solidFill>
                  <a:schemeClr val="bg1"/>
                </a:solidFill>
                <a:ea typeface="SimSun" panose="02010600030101010101" pitchFamily="2" charset="-122"/>
              </a:rPr>
              <a:t>Fraud Detection &amp; Mining Unusual Patterns</a:t>
            </a:r>
          </a:p>
        </p:txBody>
      </p:sp>
      <p:sp>
        <p:nvSpPr>
          <p:cNvPr id="75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82000" cy="5257800"/>
          </a:xfrm>
          <a:noFill/>
          <a:ln/>
        </p:spPr>
        <p:txBody>
          <a:bodyPr lIns="92075" tIns="46038" rIns="92075" bIns="46038"/>
          <a:lstStyle/>
          <a:p>
            <a:pPr lvl="1">
              <a:lnSpc>
                <a:spcPct val="110000"/>
              </a:lnSpc>
            </a:pPr>
            <a:r>
              <a:rPr lang="en-US" altLang="zh-CN" sz="2000" b="1" u="sng" dirty="0">
                <a:ea typeface="SimSun" panose="02010600030101010101" pitchFamily="2" charset="-122"/>
              </a:rPr>
              <a:t>Auto insurance</a:t>
            </a:r>
            <a:r>
              <a:rPr lang="en-US" altLang="zh-CN" sz="2000" dirty="0">
                <a:ea typeface="SimSun" panose="02010600030101010101" pitchFamily="2" charset="-122"/>
              </a:rPr>
              <a:t>: ring of collisions </a:t>
            </a:r>
          </a:p>
          <a:p>
            <a:pPr lvl="1">
              <a:lnSpc>
                <a:spcPct val="110000"/>
              </a:lnSpc>
            </a:pPr>
            <a:r>
              <a:rPr lang="en-US" altLang="zh-CN" sz="2000" b="1" u="sng" dirty="0">
                <a:ea typeface="SimSun" panose="02010600030101010101" pitchFamily="2" charset="-122"/>
              </a:rPr>
              <a:t>Money laundering</a:t>
            </a:r>
            <a:r>
              <a:rPr lang="en-US" altLang="zh-CN" sz="2000" u="sng" dirty="0">
                <a:ea typeface="SimSun" panose="02010600030101010101" pitchFamily="2" charset="-122"/>
              </a:rPr>
              <a:t>:</a:t>
            </a:r>
            <a:r>
              <a:rPr lang="en-US" altLang="zh-CN" sz="2000" dirty="0">
                <a:ea typeface="SimSun" panose="02010600030101010101" pitchFamily="2" charset="-122"/>
              </a:rPr>
              <a:t> suspicious monetary transactions </a:t>
            </a:r>
          </a:p>
          <a:p>
            <a:pPr lvl="1">
              <a:lnSpc>
                <a:spcPct val="110000"/>
              </a:lnSpc>
            </a:pPr>
            <a:r>
              <a:rPr lang="en-US" altLang="zh-CN" sz="2000" b="1" u="sng" dirty="0">
                <a:ea typeface="SimSun" panose="02010600030101010101" pitchFamily="2" charset="-122"/>
              </a:rPr>
              <a:t>Medical insurance</a:t>
            </a:r>
            <a:endParaRPr lang="en-US" altLang="zh-CN" sz="2000" b="1" dirty="0">
              <a:ea typeface="SimSun" panose="02010600030101010101" pitchFamily="2" charset="-122"/>
            </a:endParaRPr>
          </a:p>
          <a:p>
            <a:pPr lvl="2">
              <a:lnSpc>
                <a:spcPct val="11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Professional patients, ring of doctors, and ring of references</a:t>
            </a:r>
          </a:p>
          <a:p>
            <a:pPr lvl="2">
              <a:lnSpc>
                <a:spcPct val="11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Unnecessary or correlated screening tests</a:t>
            </a:r>
            <a:endParaRPr lang="en-US" altLang="zh-CN" sz="1800" dirty="0">
              <a:ea typeface="SimSun" panose="02010600030101010101" pitchFamily="2" charset="-122"/>
            </a:endParaRPr>
          </a:p>
          <a:p>
            <a:pPr lvl="1">
              <a:lnSpc>
                <a:spcPct val="110000"/>
              </a:lnSpc>
            </a:pPr>
            <a:r>
              <a:rPr lang="en-US" altLang="zh-CN" sz="2000" b="1" u="sng" dirty="0">
                <a:ea typeface="SimSun" panose="02010600030101010101" pitchFamily="2" charset="-122"/>
              </a:rPr>
              <a:t>Telecommunications: phone-call fraud</a:t>
            </a:r>
            <a:endParaRPr lang="en-US" altLang="zh-CN" sz="1800" b="1" dirty="0">
              <a:ea typeface="SimSun" panose="02010600030101010101" pitchFamily="2" charset="-122"/>
            </a:endParaRPr>
          </a:p>
          <a:p>
            <a:pPr lvl="2">
              <a:lnSpc>
                <a:spcPct val="11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Phone call model: destination of the call, duration, time of day or week.  Analyze patterns that deviate from an expected norm</a:t>
            </a:r>
          </a:p>
          <a:p>
            <a:pPr lvl="1">
              <a:lnSpc>
                <a:spcPct val="110000"/>
              </a:lnSpc>
            </a:pPr>
            <a:r>
              <a:rPr lang="en-US" altLang="zh-CN" sz="2000" b="1" u="sng" dirty="0">
                <a:ea typeface="SimSun" panose="02010600030101010101" pitchFamily="2" charset="-122"/>
              </a:rPr>
              <a:t>Retail industry</a:t>
            </a:r>
          </a:p>
          <a:p>
            <a:pPr lvl="2">
              <a:lnSpc>
                <a:spcPct val="110000"/>
              </a:lnSpc>
            </a:pPr>
            <a:r>
              <a:rPr lang="en-US" altLang="zh-CN" sz="2000" dirty="0">
                <a:ea typeface="SimSun" panose="02010600030101010101" pitchFamily="2" charset="-122"/>
              </a:rPr>
              <a:t>Analysts estimate that 38% of retail shrink is due to dishonest employees</a:t>
            </a:r>
          </a:p>
        </p:txBody>
      </p:sp>
    </p:spTree>
    <p:extLst>
      <p:ext uri="{BB962C8B-B14F-4D97-AF65-F5344CB8AC3E}">
        <p14:creationId xmlns:p14="http://schemas.microsoft.com/office/powerpoint/2010/main" val="1435610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395536" y="2564904"/>
            <a:ext cx="8208963" cy="1728788"/>
          </a:xfrm>
          <a:prstGeom prst="rect">
            <a:avLst/>
          </a:prstGeom>
        </p:spPr>
        <p:txBody>
          <a:bodyPr anchor="ctr"/>
          <a:lstStyle>
            <a:lvl1pPr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1pPr>
            <a:lvl2pPr marL="742950" indent="-285750"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2pPr>
            <a:lvl3pPr marL="1143000" indent="-228600"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3pPr>
            <a:lvl4pPr marL="1600200" indent="-228600"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4pPr>
            <a:lvl5pPr marL="2057400" indent="-228600"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9pPr>
          </a:lstStyle>
          <a:p>
            <a:pPr algn="ctr"/>
            <a:endParaRPr lang="de-DE" altLang="zh-CN" sz="3200" b="1" dirty="0">
              <a:solidFill>
                <a:srgbClr val="333333"/>
              </a:solidFill>
              <a:latin typeface="Calibri" pitchFamily="34" charset="0"/>
              <a:ea typeface="方正姚体" pitchFamily="2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2483768" y="2492896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036A2"/>
                </a:solidFill>
                <a:latin typeface="Britannic Bold" pitchFamily="34" charset="0"/>
              </a:rPr>
              <a:t>What will we talk?</a:t>
            </a:r>
          </a:p>
        </p:txBody>
      </p:sp>
    </p:spTree>
    <p:extLst>
      <p:ext uri="{BB962C8B-B14F-4D97-AF65-F5344CB8AC3E}">
        <p14:creationId xmlns:p14="http://schemas.microsoft.com/office/powerpoint/2010/main" val="3847378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647700" y="4581128"/>
            <a:ext cx="82677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3200" dirty="0">
                <a:solidFill>
                  <a:srgbClr val="FF6600"/>
                </a:solidFill>
                <a:latin typeface="Times"/>
                <a:ea typeface="黑体" pitchFamily="49" charset="-122"/>
              </a:rPr>
              <a:t>The judgment is very timely and effective.</a:t>
            </a:r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179512" y="72008"/>
            <a:ext cx="6678504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/>
            <a:r>
              <a:rPr lang="en-US" altLang="zh-CN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Example——</a:t>
            </a: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Flu Prediction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279154" y="1268760"/>
            <a:ext cx="5638528" cy="4572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>
                <a:latin typeface="Times" panose="02020603050405020304" pitchFamily="18" charset="0"/>
                <a:cs typeface="Times" panose="02020603050405020304" pitchFamily="18" charset="0"/>
              </a:rPr>
              <a:t>Google engineers published a paper in the famous "Nature" science journal. Identify </a:t>
            </a:r>
            <a:r>
              <a:rPr lang="en-US" altLang="zh-CN" sz="28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45 key words of flu and put them in a mathematical model</a:t>
            </a:r>
            <a:r>
              <a:rPr lang="en-US" altLang="zh-CN" sz="2800" dirty="0">
                <a:latin typeface="Times" panose="02020603050405020304" pitchFamily="18" charset="0"/>
                <a:cs typeface="Times" panose="02020603050405020304" pitchFamily="18" charset="0"/>
              </a:rPr>
              <a:t>. The predictions are in line with the official published facts and, like the CDC.</a:t>
            </a:r>
          </a:p>
          <a:p>
            <a:endParaRPr lang="en-US" altLang="zh-CN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12640"/>
            <a:ext cx="2803693" cy="9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0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3" name="Text Box 3"/>
          <p:cNvSpPr txBox="1">
            <a:spLocks noChangeArrowheads="1"/>
          </p:cNvSpPr>
          <p:nvPr/>
        </p:nvSpPr>
        <p:spPr bwMode="auto">
          <a:xfrm>
            <a:off x="2627313" y="1981200"/>
            <a:ext cx="6288087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3200" dirty="0">
                <a:latin typeface="Times" panose="02020603050405020304" pitchFamily="18" charset="0"/>
                <a:ea typeface="楷体" pitchFamily="49" charset="-122"/>
                <a:cs typeface="Times" panose="02020603050405020304" pitchFamily="18" charset="0"/>
              </a:rPr>
              <a:t>BT releases a new product that needs to be recommended to its customers via direct mail.</a:t>
            </a:r>
            <a:endParaRPr lang="zh-CN" altLang="en-US" sz="3200" dirty="0">
              <a:solidFill>
                <a:srgbClr val="FF6600"/>
              </a:solidFill>
              <a:latin typeface="Times" panose="02020603050405020304" pitchFamily="18" charset="0"/>
              <a:ea typeface="黑体" pitchFamily="49" charset="-122"/>
              <a:cs typeface="Times" panose="02020603050405020304" pitchFamily="18" charset="0"/>
            </a:endParaRPr>
          </a:p>
          <a:p>
            <a:pPr eaLnBrk="0" hangingPunct="0">
              <a:spcBef>
                <a:spcPct val="50000"/>
              </a:spcBef>
            </a:pPr>
            <a:endParaRPr lang="en-US" altLang="zh-CN" sz="3200" dirty="0">
              <a:solidFill>
                <a:srgbClr val="FF6600"/>
              </a:solidFill>
              <a:latin typeface="Times"/>
              <a:ea typeface="黑体" pitchFamily="49" charset="-122"/>
            </a:endParaRPr>
          </a:p>
        </p:txBody>
      </p:sp>
      <p:graphicFrame>
        <p:nvGraphicFramePr>
          <p:cNvPr id="112644" name="Object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47700" y="1916113"/>
          <a:ext cx="1600200" cy="152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Document" r:id="rId4" imgW="1699260" imgH="1135380" progId="Word.Document.8">
                  <p:embed/>
                </p:oleObj>
              </mc:Choice>
              <mc:Fallback>
                <p:oleObj name="Document" r:id="rId4" imgW="1699260" imgH="113538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1916113"/>
                        <a:ext cx="1600200" cy="1528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647700" y="4953000"/>
            <a:ext cx="82677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3200" dirty="0">
                <a:solidFill>
                  <a:srgbClr val="FF6600"/>
                </a:solidFill>
                <a:latin typeface="Times"/>
                <a:ea typeface="黑体" pitchFamily="49" charset="-122"/>
              </a:rPr>
              <a:t>The Reponses of direct mails improves 100</a:t>
            </a:r>
            <a:r>
              <a:rPr lang="zh-CN" altLang="en-US" sz="3200" dirty="0">
                <a:solidFill>
                  <a:srgbClr val="FF6600"/>
                </a:solidFill>
                <a:latin typeface="Times"/>
                <a:ea typeface="黑体" pitchFamily="49" charset="-122"/>
              </a:rPr>
              <a:t>％。</a:t>
            </a:r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179512" y="72008"/>
            <a:ext cx="6678504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/>
            <a:r>
              <a:rPr lang="en-US" altLang="zh-CN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Example——</a:t>
            </a: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Telecom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627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552" y="1843286"/>
            <a:ext cx="1905000" cy="1531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13668" name="Text Box 4"/>
          <p:cNvSpPr txBox="1">
            <a:spLocks noChangeArrowheads="1"/>
          </p:cNvSpPr>
          <p:nvPr/>
        </p:nvSpPr>
        <p:spPr bwMode="auto">
          <a:xfrm>
            <a:off x="2971800" y="1828800"/>
            <a:ext cx="5867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3200" dirty="0">
                <a:latin typeface="Times" panose="02020603050405020304" pitchFamily="18" charset="0"/>
                <a:ea typeface="楷体" pitchFamily="49" charset="-122"/>
                <a:cs typeface="Times" panose="02020603050405020304" pitchFamily="18" charset="0"/>
              </a:rPr>
              <a:t>GUS retailers need to accurately predict future product sales to reduce inventory costs. </a:t>
            </a:r>
            <a:endParaRPr lang="zh-CN" altLang="en-US" sz="3200" dirty="0">
              <a:latin typeface="Times" panose="02020603050405020304" pitchFamily="18" charset="0"/>
              <a:ea typeface="楷体" pitchFamily="49" charset="-122"/>
              <a:cs typeface="Times" panose="02020603050405020304" pitchFamily="18" charset="0"/>
            </a:endParaRPr>
          </a:p>
        </p:txBody>
      </p:sp>
      <p:sp>
        <p:nvSpPr>
          <p:cNvPr id="113669" name="Text Box 5"/>
          <p:cNvSpPr txBox="1">
            <a:spLocks noChangeArrowheads="1"/>
          </p:cNvSpPr>
          <p:nvPr/>
        </p:nvSpPr>
        <p:spPr bwMode="auto">
          <a:xfrm>
            <a:off x="1447800" y="4419600"/>
            <a:ext cx="6858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3200" dirty="0">
                <a:solidFill>
                  <a:srgbClr val="FF6600"/>
                </a:solidFill>
                <a:latin typeface="Times"/>
                <a:ea typeface="黑体" pitchFamily="49" charset="-122"/>
              </a:rPr>
              <a:t>Data mining methods reduce inventory costs more than 3.8% original cost.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9512" y="72008"/>
            <a:ext cx="6678504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/>
            <a:r>
              <a:rPr lang="en-US" altLang="zh-CN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Example——</a:t>
            </a: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Retail 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492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8" grpId="0" autoUpdateAnimBg="0"/>
      <p:bldP spid="113669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2217738"/>
            <a:ext cx="2665413" cy="74612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2916238" y="1676400"/>
            <a:ext cx="604825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3200" dirty="0">
                <a:latin typeface="Times" panose="02020603050405020304" pitchFamily="18" charset="0"/>
                <a:ea typeface="楷体" pitchFamily="49" charset="-122"/>
                <a:cs typeface="Times" panose="02020603050405020304" pitchFamily="18" charset="0"/>
              </a:rPr>
              <a:t>HSBC needs to classify its growing customers and find the most valuable customer for each product.</a:t>
            </a:r>
          </a:p>
        </p:txBody>
      </p:sp>
      <p:sp>
        <p:nvSpPr>
          <p:cNvPr id="27652" name="Text Box 5"/>
          <p:cNvSpPr txBox="1">
            <a:spLocks noChangeArrowheads="1"/>
          </p:cNvSpPr>
          <p:nvPr/>
        </p:nvSpPr>
        <p:spPr bwMode="auto">
          <a:xfrm>
            <a:off x="1371600" y="4572000"/>
            <a:ext cx="739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endParaRPr lang="zh-CN" altLang="zh-CN">
              <a:latin typeface="Times"/>
            </a:endParaRPr>
          </a:p>
        </p:txBody>
      </p:sp>
      <p:sp>
        <p:nvSpPr>
          <p:cNvPr id="114694" name="Text Box 6"/>
          <p:cNvSpPr txBox="1">
            <a:spLocks noChangeArrowheads="1"/>
          </p:cNvSpPr>
          <p:nvPr/>
        </p:nvSpPr>
        <p:spPr bwMode="auto">
          <a:xfrm>
            <a:off x="1371600" y="4724400"/>
            <a:ext cx="7239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3200" dirty="0">
                <a:solidFill>
                  <a:srgbClr val="FF6600"/>
                </a:solidFill>
                <a:latin typeface="Times"/>
                <a:ea typeface="黑体" pitchFamily="49" charset="-122"/>
              </a:rPr>
              <a:t>Marketing expenses decreased by 30%.</a:t>
            </a:r>
            <a:endParaRPr lang="zh-CN" altLang="en-US" sz="3200" dirty="0">
              <a:solidFill>
                <a:srgbClr val="FF6600"/>
              </a:solidFill>
              <a:latin typeface="Times"/>
              <a:ea typeface="黑体" pitchFamily="49" charset="-12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9512" y="72008"/>
            <a:ext cx="6678504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838200" indent="-838200"/>
            <a:r>
              <a:rPr lang="en-US" altLang="zh-CN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Example——Bank</a:t>
            </a:r>
            <a:endParaRPr lang="zh-CN" altLang="en-US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29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2" grpId="0" autoUpdateAnimBg="0"/>
      <p:bldP spid="114694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矩形 8"/>
          <p:cNvSpPr>
            <a:spLocks noChangeArrowheads="1"/>
          </p:cNvSpPr>
          <p:nvPr/>
        </p:nvSpPr>
        <p:spPr bwMode="auto">
          <a:xfrm>
            <a:off x="0" y="0"/>
            <a:ext cx="9144000" cy="1000125"/>
          </a:xfrm>
          <a:prstGeom prst="rect">
            <a:avLst/>
          </a:prstGeom>
          <a:solidFill>
            <a:srgbClr val="1736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699" name="矩形 3"/>
          <p:cNvSpPr>
            <a:spLocks noChangeArrowheads="1"/>
          </p:cNvSpPr>
          <p:nvPr/>
        </p:nvSpPr>
        <p:spPr bwMode="auto">
          <a:xfrm>
            <a:off x="1381992" y="3140968"/>
            <a:ext cx="638001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b="1" dirty="0">
                <a:solidFill>
                  <a:srgbClr val="0036A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Main Data Mining Tasks</a:t>
            </a:r>
            <a:endParaRPr lang="zh-CN" altLang="en-US" sz="4000" b="1" dirty="0">
              <a:solidFill>
                <a:srgbClr val="0036A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2047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55367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008" y="102695"/>
            <a:ext cx="795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1. Association Rule Mining: </a:t>
            </a:r>
            <a:r>
              <a:rPr lang="en-US" altLang="zh-CN" sz="2000" b="1" dirty="0">
                <a:solidFill>
                  <a:schemeClr val="bg1"/>
                </a:solidFill>
              </a:rPr>
              <a:t>4G transfer analysis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448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 Box 9"/>
          <p:cNvSpPr txBox="1">
            <a:spLocks noChangeArrowheads="1"/>
          </p:cNvSpPr>
          <p:nvPr/>
        </p:nvSpPr>
        <p:spPr bwMode="auto">
          <a:xfrm>
            <a:off x="1212850" y="6232085"/>
            <a:ext cx="77755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(c) Level 1                       (d)  Level 2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          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(e) Level 3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652" name="Text Box 11"/>
          <p:cNvSpPr txBox="1">
            <a:spLocks noChangeArrowheads="1"/>
          </p:cNvSpPr>
          <p:nvPr/>
        </p:nvSpPr>
        <p:spPr bwMode="auto">
          <a:xfrm>
            <a:off x="1547813" y="3429000"/>
            <a:ext cx="6985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(a) Fiber density plot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         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(b) Hierarchical tree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7653" name="Picture 15" descr="CS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125538"/>
            <a:ext cx="38163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16" descr="RP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1293813"/>
            <a:ext cx="2916238" cy="213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17" descr="Sagittal_l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3925888"/>
            <a:ext cx="2592387" cy="210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Picture 18" descr="Sagittal_l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925" y="3997325"/>
            <a:ext cx="2598738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Picture 19" descr="Sagittal_l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50" y="3997325"/>
            <a:ext cx="2638425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9" name="Text Box 17"/>
          <p:cNvSpPr txBox="1">
            <a:spLocks noChangeArrowheads="1"/>
          </p:cNvSpPr>
          <p:nvPr/>
        </p:nvSpPr>
        <p:spPr bwMode="auto">
          <a:xfrm>
            <a:off x="609303" y="1700213"/>
            <a:ext cx="492443" cy="3384550"/>
          </a:xfrm>
          <a:prstGeom prst="rect">
            <a:avLst/>
          </a:prstGeom>
          <a:noFill/>
          <a:ln w="12700" algn="ctr">
            <a:solidFill>
              <a:schemeClr val="tx1"/>
            </a:solidFill>
            <a:prstDash val="lg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000" b="1" dirty="0">
                <a:solidFill>
                  <a:srgbClr val="FF0000"/>
                </a:solidFill>
                <a:ea typeface="华文中宋" panose="02010600040101010101" pitchFamily="2" charset="-122"/>
              </a:rPr>
              <a:t>Fiber Clustering</a:t>
            </a:r>
            <a:endParaRPr lang="zh-CN" altLang="en-US" sz="2000" b="1" dirty="0">
              <a:solidFill>
                <a:srgbClr val="FF0000"/>
              </a:solidFill>
              <a:ea typeface="华文中宋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008" y="102695"/>
            <a:ext cx="795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2. Cluster Analysis: </a:t>
            </a:r>
            <a:r>
              <a:rPr lang="en-US" altLang="zh-CN" sz="2000" b="1" dirty="0">
                <a:solidFill>
                  <a:schemeClr val="bg1"/>
                </a:solidFill>
              </a:rPr>
              <a:t>Fiber clustering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84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885113" y="6381750"/>
            <a:ext cx="762000" cy="36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11B9BD5-0305-4A56-BD6F-CCFAAA52DA31}" type="slidenum">
              <a:rPr lang="zh-CN" altLang="en-US"/>
              <a:pPr eaLnBrk="1" hangingPunct="1"/>
              <a:t>37</a:t>
            </a:fld>
            <a:endParaRPr lang="en-US" altLang="zh-CN"/>
          </a:p>
        </p:txBody>
      </p:sp>
      <p:pic>
        <p:nvPicPr>
          <p:cNvPr id="28675" name="Picture 10" descr="Sagittal_l1_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246188"/>
            <a:ext cx="2411412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11" descr="Sagittal_l3_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196975"/>
            <a:ext cx="2663825" cy="203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12" descr="Sagittal_l2_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1246188"/>
            <a:ext cx="2524125" cy="203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14" descr="Sagittal_l3_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076700"/>
            <a:ext cx="3105150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15" descr="Coronal_l3_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3933825"/>
            <a:ext cx="167640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Picture 16" descr="Axial_l3_C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25" y="3717925"/>
            <a:ext cx="1487488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2" name="Text Box 9"/>
          <p:cNvSpPr txBox="1">
            <a:spLocks noChangeArrowheads="1"/>
          </p:cNvSpPr>
          <p:nvPr/>
        </p:nvSpPr>
        <p:spPr bwMode="auto">
          <a:xfrm>
            <a:off x="611188" y="3213100"/>
            <a:ext cx="81359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</a:pP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(f) Level1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noise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）         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(g) Level2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noise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）       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(h) Level3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noise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） </a:t>
            </a:r>
          </a:p>
        </p:txBody>
      </p:sp>
    </p:spTree>
    <p:extLst>
      <p:ext uri="{BB962C8B-B14F-4D97-AF65-F5344CB8AC3E}">
        <p14:creationId xmlns:p14="http://schemas.microsoft.com/office/powerpoint/2010/main" val="1207021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图片 5" descr="ShaoFigur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/>
          <a:stretch>
            <a:fillRect/>
          </a:stretch>
        </p:blipFill>
        <p:spPr bwMode="auto">
          <a:xfrm>
            <a:off x="653510" y="836712"/>
            <a:ext cx="7231603" cy="586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72008" y="102695"/>
            <a:ext cx="795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3. Classification/Prediction: </a:t>
            </a:r>
            <a:r>
              <a:rPr lang="en-US" altLang="zh-CN" sz="2000" b="1" dirty="0">
                <a:solidFill>
                  <a:schemeClr val="bg1"/>
                </a:solidFill>
              </a:rPr>
              <a:t>AD Prediction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936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885113" y="6381750"/>
            <a:ext cx="762000" cy="36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1258BEA-8695-4764-B72A-B85CFF2A456F}" type="slidenum">
              <a:rPr lang="zh-CN" altLang="en-US"/>
              <a:pPr eaLnBrk="1" hangingPunct="1"/>
              <a:t>39</a:t>
            </a:fld>
            <a:endParaRPr lang="en-US" altLang="zh-CN"/>
          </a:p>
        </p:txBody>
      </p:sp>
      <p:pic>
        <p:nvPicPr>
          <p:cNvPr id="30723" name="图片 3" descr="ShaoFigure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195388"/>
            <a:ext cx="6767513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7560" name="Group 104"/>
          <p:cNvGraphicFramePr>
            <a:graphicFrameLocks noGrp="1"/>
          </p:cNvGraphicFramePr>
          <p:nvPr>
            <p:ph idx="4294967295"/>
          </p:nvPr>
        </p:nvGraphicFramePr>
        <p:xfrm>
          <a:off x="2052638" y="3467100"/>
          <a:ext cx="6480175" cy="3297239"/>
        </p:xfrm>
        <a:graphic>
          <a:graphicData uri="http://schemas.openxmlformats.org/drawingml/2006/table">
            <a:tbl>
              <a:tblPr/>
              <a:tblGrid>
                <a:gridCol w="186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9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SVM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k-NN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Naive Bayes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36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AD vs. HC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Density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100.0%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94.74%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100.0%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FA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92.11%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94.74%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100.0%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MD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100.0%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94.74%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89.47%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36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AD vs. pAD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Density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85.00%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85.00%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95.00%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FA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82.50%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75.00%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85.00%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MD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85.00%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82.50%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90.00%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9369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pAD vs. HC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Density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97.73%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81.82%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95.45%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FA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84.09%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88.64%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97.73%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9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MD 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93.18%</a:t>
                      </a: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86.36%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pitchFamily="18" charset="0"/>
                          <a:ea typeface="宋体" pitchFamily="2" charset="-122"/>
                        </a:rPr>
                        <a:t>100.0%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pitchFamily="18" charset="0"/>
                        <a:ea typeface="宋体" pitchFamily="2" charset="-122"/>
                      </a:endParaRPr>
                    </a:p>
                  </a:txBody>
                  <a:tcPr marL="90000" marR="90000" marT="18001" marB="180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0796" name="Text Box 90"/>
          <p:cNvSpPr txBox="1">
            <a:spLocks noChangeArrowheads="1"/>
          </p:cNvSpPr>
          <p:nvPr/>
        </p:nvSpPr>
        <p:spPr bwMode="auto">
          <a:xfrm>
            <a:off x="323850" y="1385888"/>
            <a:ext cx="1435100" cy="646331"/>
          </a:xfrm>
          <a:prstGeom prst="rect">
            <a:avLst/>
          </a:prstGeom>
          <a:noFill/>
          <a:ln w="12700" algn="ctr">
            <a:solidFill>
              <a:srgbClr val="0099FF"/>
            </a:solidFill>
            <a:prstDash val="lg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 dirty="0"/>
              <a:t>Feature Selection</a:t>
            </a:r>
            <a:endParaRPr lang="zh-CN" altLang="en-US" b="1" dirty="0"/>
          </a:p>
        </p:txBody>
      </p:sp>
      <p:sp>
        <p:nvSpPr>
          <p:cNvPr id="30797" name="Text Box 91"/>
          <p:cNvSpPr txBox="1">
            <a:spLocks noChangeArrowheads="1"/>
          </p:cNvSpPr>
          <p:nvPr/>
        </p:nvSpPr>
        <p:spPr bwMode="auto">
          <a:xfrm>
            <a:off x="107504" y="3500438"/>
            <a:ext cx="1657796" cy="584775"/>
          </a:xfrm>
          <a:prstGeom prst="rect">
            <a:avLst/>
          </a:prstGeom>
          <a:noFill/>
          <a:ln w="12700" algn="ctr">
            <a:solidFill>
              <a:srgbClr val="0099FF"/>
            </a:solidFill>
            <a:prstDash val="lg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b="1" dirty="0"/>
              <a:t>Classification Performance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73126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</a:t>
            </a:r>
            <a:endParaRPr lang="zh-CN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99592" y="1484784"/>
            <a:ext cx="7200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Big Data Mining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Foundation of Data Mining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 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Stream Mining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Mining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Hadoop-Spark</a:t>
            </a:r>
            <a:endParaRPr lang="en-US" altLang="zh-CN" dirty="0">
              <a:solidFill>
                <a:srgbClr val="0101F4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1085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80728"/>
            <a:ext cx="7903315" cy="2160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3573016"/>
            <a:ext cx="7615283" cy="26614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008" y="102695"/>
            <a:ext cx="795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4. Outlier Detection: </a:t>
            </a:r>
            <a:r>
              <a:rPr lang="en-US" altLang="zh-CN" sz="2000" b="1" dirty="0">
                <a:solidFill>
                  <a:schemeClr val="bg1"/>
                </a:solidFill>
              </a:rPr>
              <a:t>NBA players analysis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995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1520" y="188640"/>
            <a:ext cx="5328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Example 1: NBA</a:t>
            </a:r>
            <a:r>
              <a:rPr lang="zh-CN" altLang="en-US" sz="20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球员分析</a:t>
            </a:r>
          </a:p>
          <a:p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24744"/>
            <a:ext cx="6768752" cy="536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09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28800"/>
            <a:ext cx="7487029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1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15616" y="2996952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Main Directions of Big Data Mining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649432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Inhaltsplatzhalter 2"/>
          <p:cNvSpPr txBox="1">
            <a:spLocks/>
          </p:cNvSpPr>
          <p:nvPr/>
        </p:nvSpPr>
        <p:spPr bwMode="auto">
          <a:xfrm>
            <a:off x="323528" y="166265"/>
            <a:ext cx="8501062" cy="621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57225" indent="-246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14425" indent="-246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326064"/>
              </a:buClr>
              <a:buSzPct val="101000"/>
            </a:pPr>
            <a:r>
              <a:rPr lang="de-DE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Volume (Scale of Data) :</a:t>
            </a:r>
          </a:p>
          <a:p>
            <a:pPr lvl="1" eaLnBrk="1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n"/>
            </a:pPr>
            <a:endParaRPr lang="de-DE" altLang="zh-CN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Scalable Data Mining Algorithms </a:t>
            </a:r>
          </a:p>
          <a:p>
            <a:pPr marL="411162" lvl="1" indent="0" eaLnBrk="1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r>
              <a:rPr lang="de-DE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idea</a:t>
            </a:r>
            <a:r>
              <a:rPr lang="de-DE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 new data mining algorithms to handle big data using differernt strategies, mainly focus on: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b="1" dirty="0">
                <a:solidFill>
                  <a:srgbClr val="0036A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Novel scalable algorithms </a:t>
            </a: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de-DE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Divide-and-Conquer, etc.)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Map-reduce oriented Parallell platforms (</a:t>
            </a:r>
            <a:r>
              <a:rPr lang="de-DE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Spark</a:t>
            </a: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GraphLab)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Speed-up Hardwares (</a:t>
            </a:r>
            <a:r>
              <a:rPr lang="de-DE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GPUs</a:t>
            </a: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/Clouds/Clusters</a:t>
            </a: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endParaRPr lang="de-DE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r>
              <a:rPr lang="de-DE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33255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Inhaltsplatzhalter 2"/>
          <p:cNvSpPr txBox="1">
            <a:spLocks/>
          </p:cNvSpPr>
          <p:nvPr/>
        </p:nvSpPr>
        <p:spPr bwMode="auto">
          <a:xfrm>
            <a:off x="251520" y="116632"/>
            <a:ext cx="8501062" cy="621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57225" indent="-246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14425" indent="-246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326064"/>
              </a:buClr>
              <a:buSzPct val="101000"/>
            </a:pPr>
            <a:r>
              <a:rPr lang="de-DE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Velocity (Data Stream) :</a:t>
            </a:r>
          </a:p>
          <a:p>
            <a:pPr marL="411162" lvl="1" indent="0" eaLnBrk="1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r>
              <a:rPr lang="de-DE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marL="411162" lvl="1" indent="0" eaLnBrk="1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r>
              <a:rPr lang="de-DE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Stream Mining</a:t>
            </a: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r>
              <a:rPr lang="de-DE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DE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idea</a:t>
            </a:r>
            <a:r>
              <a:rPr lang="de-DE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 new data mining algorithms to handle evloving data streams using differernt strategies, mainly focus on: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 Evolving Data Streams 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 on Massive Data Streams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Classification/Prediction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Semi-supervised Learning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Irregular nodes/patterns mining on data streams</a:t>
            </a: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endParaRPr lang="de-DE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r>
              <a:rPr lang="de-DE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976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Inhaltsplatzhalter 2"/>
          <p:cNvSpPr txBox="1">
            <a:spLocks/>
          </p:cNvSpPr>
          <p:nvPr/>
        </p:nvSpPr>
        <p:spPr bwMode="auto">
          <a:xfrm>
            <a:off x="179512" y="116632"/>
            <a:ext cx="8501062" cy="621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57225" indent="-246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14425" indent="-246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326064"/>
              </a:buClr>
              <a:buSzPct val="101000"/>
            </a:pPr>
            <a:r>
              <a:rPr lang="de-DE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Variety (Different format of data, different sources) :</a:t>
            </a:r>
          </a:p>
          <a:p>
            <a:pPr lvl="1" eaLnBrk="1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n"/>
            </a:pPr>
            <a:endParaRPr lang="de-DE" altLang="zh-CN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Multi-source or multi-type data mining</a:t>
            </a: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r>
              <a:rPr lang="de-DE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de-DE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idea</a:t>
            </a:r>
            <a:r>
              <a:rPr lang="de-DE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e-DE" altLang="zh-CN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 new algorithms for structure or unstructure data, or different types of data, different sources, etc,  mainly focus on: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types of data </a:t>
            </a: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 categorical data, nominal data, mixed- type data mining )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forms of data </a:t>
            </a: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(vector data, </a:t>
            </a:r>
            <a:r>
              <a:rPr lang="de-DE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data</a:t>
            </a: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hetergeneous data) 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on different sources of data (Transfer learning, Multi-task learning, etc)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Mining Dynamic data (Clustering,  LBS, ...)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fusion or data integration (multiple-kernel learning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de-DE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endParaRPr lang="de-DE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r>
              <a:rPr lang="de-DE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88260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Inhaltsplatzhalter 2"/>
          <p:cNvSpPr txBox="1">
            <a:spLocks/>
          </p:cNvSpPr>
          <p:nvPr/>
        </p:nvSpPr>
        <p:spPr bwMode="auto">
          <a:xfrm>
            <a:off x="179512" y="116632"/>
            <a:ext cx="8501062" cy="621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57225" indent="-246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14425" indent="-2460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326064"/>
              </a:buClr>
              <a:buSzPct val="101000"/>
            </a:pPr>
            <a:r>
              <a:rPr lang="de-DE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Veracity (Uncertainty, missing value) :</a:t>
            </a:r>
          </a:p>
          <a:p>
            <a:pPr lvl="1" eaLnBrk="1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n"/>
            </a:pPr>
            <a:endParaRPr lang="de-DE" altLang="zh-CN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n"/>
            </a:pPr>
            <a:r>
              <a:rPr lang="de-DE" altLang="zh-CN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Uncertainty Analysis, Link/Missing value prediction, </a:t>
            </a:r>
            <a:endParaRPr lang="de-DE" altLang="zh-CN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 Prediction </a:t>
            </a: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(Clustering-based, Structure-based, Multi-view based)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Uncertain data Clustering (Probability-function based)</a:t>
            </a:r>
          </a:p>
          <a:p>
            <a:pPr lvl="2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</a:pPr>
            <a:r>
              <a:rPr lang="de-DE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Recommender System </a:t>
            </a:r>
            <a:r>
              <a:rPr lang="de-DE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(Missing items prediction,...)</a:t>
            </a: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endParaRPr lang="de-DE" altLang="zh-CN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0066"/>
              </a:buClr>
              <a:buSzPct val="80000"/>
            </a:pPr>
            <a:r>
              <a:rPr lang="de-DE" altLang="zh-CN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1534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15616" y="2996952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Related Materials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6955990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520" y="116632"/>
            <a:ext cx="5405050" cy="523220"/>
          </a:xfrm>
          <a:prstGeom prst="rect">
            <a:avLst/>
          </a:prstGeom>
          <a:ln w="0" cmpd="sng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 sz="2800" b="1" dirty="0">
                <a:solidFill>
                  <a:prstClr val="white"/>
                </a:solidFill>
                <a:latin typeface="Arial" charset="0"/>
              </a:rPr>
              <a:t>Main Data Mining Conferences</a:t>
            </a:r>
            <a:endParaRPr lang="zh-CN" altLang="en-US" sz="2800" b="1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196752"/>
            <a:ext cx="7500990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ACM SIGKDD (A+), Feb. 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IEEE ICDM (A), Jun. 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SIAM SDM (A), Oct.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ECML/PKDD (A-), Apr.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PAKDD (B+), Oct.</a:t>
            </a:r>
          </a:p>
        </p:txBody>
      </p:sp>
    </p:spTree>
    <p:extLst>
      <p:ext uri="{BB962C8B-B14F-4D97-AF65-F5344CB8AC3E}">
        <p14:creationId xmlns:p14="http://schemas.microsoft.com/office/powerpoint/2010/main" val="3227733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9872"/>
            <a:ext cx="7776864" cy="610816"/>
          </a:xfrm>
        </p:spPr>
        <p:txBody>
          <a:bodyPr/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534400" cy="43204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7030A0"/>
                </a:solidFill>
              </a:rPr>
              <a:t>Basic Algorithms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7030A0"/>
                </a:solidFill>
              </a:rPr>
              <a:t>Probability and Statistic </a:t>
            </a:r>
            <a:r>
              <a:rPr lang="en-US" sz="2400" dirty="0"/>
              <a:t>(Probability, Bayes, etc.)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7030A0"/>
                </a:solidFill>
              </a:rPr>
              <a:t>Linear algebra </a:t>
            </a:r>
            <a:r>
              <a:rPr lang="en-US" sz="2400" dirty="0"/>
              <a:t>(Matrix Theory)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7030A0"/>
                </a:solidFill>
              </a:rPr>
              <a:t>Programming</a:t>
            </a:r>
            <a:r>
              <a:rPr lang="en-US" dirty="0"/>
              <a:t> </a:t>
            </a:r>
            <a:r>
              <a:rPr lang="en-US" sz="2400" dirty="0"/>
              <a:t>(Java/C++/</a:t>
            </a:r>
            <a:r>
              <a:rPr lang="en-US" sz="2400" dirty="0" err="1"/>
              <a:t>Pathon</a:t>
            </a:r>
            <a:r>
              <a:rPr lang="en-US" sz="2400" dirty="0"/>
              <a:t>, etc.)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7030A0"/>
                </a:solidFill>
              </a:rPr>
              <a:t>Database systems </a:t>
            </a:r>
            <a:r>
              <a:rPr lang="en-US" sz="2400" dirty="0"/>
              <a:t>(SQL, Relational database)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204396" y="6583680"/>
            <a:ext cx="733864" cy="274320"/>
          </a:xfrm>
          <a:prstGeom prst="rect">
            <a:avLst/>
          </a:prstGeom>
        </p:spPr>
        <p:txBody>
          <a:bodyPr/>
          <a:lstStyle/>
          <a:p>
            <a:fld id="{19B12225-5612-419B-A8D5-4B8EEE4C217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74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5720" y="214290"/>
            <a:ext cx="5405050" cy="523220"/>
          </a:xfrm>
          <a:prstGeom prst="rect">
            <a:avLst/>
          </a:prstGeom>
          <a:ln w="0" cmpd="sng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 sz="2800" b="1" dirty="0">
                <a:solidFill>
                  <a:prstClr val="white"/>
                </a:solidFill>
                <a:latin typeface="Arial" charset="0"/>
              </a:rPr>
              <a:t>Main Data Mining Journals</a:t>
            </a:r>
            <a:endParaRPr lang="zh-CN" altLang="en-US" sz="2800" b="1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472" y="1428736"/>
            <a:ext cx="7500990" cy="393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IEEE Transactions on Knowledge and Data Engineering (TKDE)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SIGKDD Explorations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ACM Transactions on Knowledge Discovery From Data (TKDD)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Data Mining and Knowledge Discovery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Knowledge and Information Systems (KIS)</a:t>
            </a:r>
          </a:p>
        </p:txBody>
      </p:sp>
    </p:spTree>
    <p:extLst>
      <p:ext uri="{BB962C8B-B14F-4D97-AF65-F5344CB8AC3E}">
        <p14:creationId xmlns:p14="http://schemas.microsoft.com/office/powerpoint/2010/main" val="7275255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4282" y="214290"/>
            <a:ext cx="7572428" cy="523220"/>
          </a:xfrm>
          <a:prstGeom prst="rect">
            <a:avLst/>
          </a:prstGeom>
          <a:ln w="0" cmpd="sng">
            <a:noFill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zh-CN" sz="2800" b="1" dirty="0">
                <a:solidFill>
                  <a:prstClr val="white"/>
                </a:solidFill>
                <a:latin typeface="Arial" charset="0"/>
              </a:rPr>
              <a:t>Related Conferences</a:t>
            </a:r>
            <a:endParaRPr lang="zh-CN" altLang="en-US" sz="2800" b="1" dirty="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472" y="1214422"/>
            <a:ext cx="75009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ACM SIGMOD(A+) 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VLDB (A)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ICML/AAAI/NIPS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IEEE ICDE(A)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CIKM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WWW</a:t>
            </a:r>
          </a:p>
          <a:p>
            <a:pPr marL="457200" indent="-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Ø"/>
            </a:pPr>
            <a:r>
              <a:rPr lang="en-US" altLang="zh-CN" sz="2400" dirty="0">
                <a:solidFill>
                  <a:prstClr val="black"/>
                </a:solidFill>
                <a:latin typeface="Arial" charset="0"/>
              </a:rPr>
              <a:t>CVPR/ICCV</a:t>
            </a:r>
          </a:p>
        </p:txBody>
      </p:sp>
    </p:spTree>
    <p:extLst>
      <p:ext uri="{BB962C8B-B14F-4D97-AF65-F5344CB8AC3E}">
        <p14:creationId xmlns:p14="http://schemas.microsoft.com/office/powerpoint/2010/main" val="37165884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31"/>
            <a:ext cx="8804920" cy="838200"/>
          </a:xfrm>
          <a:noFill/>
          <a:ln/>
        </p:spPr>
        <p:txBody>
          <a:bodyPr lIns="92075" tIns="46038" rIns="92075" bIns="46038" anchor="ctr"/>
          <a:lstStyle/>
          <a:p>
            <a:pPr algn="l"/>
            <a:r>
              <a:rPr lang="en-US" altLang="zh-CN" sz="2800" b="1" dirty="0">
                <a:ea typeface="SimSun" panose="02010600030101010101" pitchFamily="2" charset="-122"/>
              </a:rPr>
              <a:t>Where to Find References? </a:t>
            </a:r>
          </a:p>
        </p:txBody>
      </p:sp>
      <p:sp>
        <p:nvSpPr>
          <p:cNvPr id="614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412776"/>
            <a:ext cx="8079432" cy="5257800"/>
          </a:xfrm>
          <a:noFill/>
          <a:ln/>
        </p:spPr>
        <p:txBody>
          <a:bodyPr lIns="92075" tIns="46038" rIns="92075" bIns="46038"/>
          <a:lstStyle/>
          <a:p>
            <a:pPr>
              <a:lnSpc>
                <a:spcPct val="100000"/>
              </a:lnSpc>
            </a:pPr>
            <a:r>
              <a:rPr lang="en-US" altLang="zh-CN" sz="1800" u="sng" dirty="0">
                <a:ea typeface="SimSun" panose="02010600030101010101" pitchFamily="2" charset="-122"/>
              </a:rPr>
              <a:t>Data mining and KDD (SIGKDD: CDROM)</a:t>
            </a:r>
          </a:p>
          <a:p>
            <a:pPr lvl="1">
              <a:lnSpc>
                <a:spcPct val="100000"/>
              </a:lnSpc>
            </a:pPr>
            <a:r>
              <a:rPr lang="en-US" altLang="zh-CN" sz="1400" dirty="0">
                <a:ea typeface="SimSun" panose="02010600030101010101" pitchFamily="2" charset="-122"/>
              </a:rPr>
              <a:t>Conferences: ACM-SIGKDD, IEEE-ICDM, SIAM-DM, PKDD, PAKDD, etc.</a:t>
            </a:r>
          </a:p>
          <a:p>
            <a:pPr lvl="1">
              <a:lnSpc>
                <a:spcPct val="100000"/>
              </a:lnSpc>
            </a:pPr>
            <a:r>
              <a:rPr lang="en-US" altLang="zh-CN" sz="1400" dirty="0">
                <a:ea typeface="SimSun" panose="02010600030101010101" pitchFamily="2" charset="-122"/>
              </a:rPr>
              <a:t>Journal: Data Mining and Knowledge Discovery, KDD Explorations, ACM TKDD</a:t>
            </a:r>
            <a:endParaRPr lang="en-US" altLang="zh-CN" sz="1400" u="sng" dirty="0">
              <a:ea typeface="SimSun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1800" u="sng" dirty="0">
                <a:ea typeface="SimSun" panose="02010600030101010101" pitchFamily="2" charset="-122"/>
              </a:rPr>
              <a:t>Database systems (SIGMOD: ACM SIGMOD Anthology</a:t>
            </a:r>
            <a:r>
              <a:rPr lang="en-US" altLang="zh-CN" sz="1600" u="sng" dirty="0">
                <a:ea typeface="SimSun" panose="02010600030101010101" pitchFamily="2" charset="-122"/>
              </a:rPr>
              <a:t>—</a:t>
            </a:r>
            <a:r>
              <a:rPr lang="en-US" altLang="zh-CN" sz="1800" u="sng" dirty="0">
                <a:ea typeface="SimSun" panose="02010600030101010101" pitchFamily="2" charset="-122"/>
              </a:rPr>
              <a:t>CD ROM)</a:t>
            </a:r>
          </a:p>
          <a:p>
            <a:pPr lvl="1">
              <a:lnSpc>
                <a:spcPct val="100000"/>
              </a:lnSpc>
            </a:pPr>
            <a:r>
              <a:rPr lang="en-US" altLang="zh-CN" sz="1400" dirty="0">
                <a:ea typeface="SimSun" panose="02010600030101010101" pitchFamily="2" charset="-122"/>
              </a:rPr>
              <a:t>Conferences: ACM-SIGMOD, ACM-PODS, VLDB, IEEE-ICDE, EDBT, ICDT, DASFAA</a:t>
            </a:r>
          </a:p>
          <a:p>
            <a:pPr lvl="1">
              <a:lnSpc>
                <a:spcPct val="100000"/>
              </a:lnSpc>
            </a:pPr>
            <a:r>
              <a:rPr lang="en-US" altLang="zh-CN" sz="1400" dirty="0">
                <a:ea typeface="SimSun" panose="02010600030101010101" pitchFamily="2" charset="-122"/>
              </a:rPr>
              <a:t>Journals: IEEE-TKDE, ACM-TODS/TOIS, JIIS, J. ACM, VLDB J., Info. Sys., etc.</a:t>
            </a:r>
            <a:endParaRPr lang="en-US" altLang="zh-CN" sz="1400" u="sng" dirty="0">
              <a:ea typeface="SimSun" panose="0201060003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1800" u="sng" dirty="0">
                <a:ea typeface="SimSun" panose="02010600030101010101" pitchFamily="2" charset="-122"/>
              </a:rPr>
              <a:t>AI &amp; Machine Learning</a:t>
            </a:r>
          </a:p>
          <a:p>
            <a:pPr lvl="1">
              <a:lnSpc>
                <a:spcPct val="100000"/>
              </a:lnSpc>
            </a:pPr>
            <a:r>
              <a:rPr lang="en-US" altLang="zh-CN" sz="1400" dirty="0">
                <a:ea typeface="SimSun" panose="02010600030101010101" pitchFamily="2" charset="-122"/>
              </a:rPr>
              <a:t>Conferences: Machine learning (ML), AAAI, IJCAI, COLT (Learning Theory), CVPR, NIPS, etc.</a:t>
            </a:r>
          </a:p>
          <a:p>
            <a:pPr lvl="1">
              <a:lnSpc>
                <a:spcPct val="100000"/>
              </a:lnSpc>
            </a:pPr>
            <a:r>
              <a:rPr lang="en-US" altLang="zh-CN" sz="1400" dirty="0">
                <a:ea typeface="SimSun" panose="02010600030101010101" pitchFamily="2" charset="-122"/>
              </a:rPr>
              <a:t>Journals: Machine Learning, Artificial Intelligence, Knowledge and Information Systems, IEEE-PAMI, etc.</a:t>
            </a:r>
          </a:p>
          <a:p>
            <a:pPr>
              <a:lnSpc>
                <a:spcPct val="100000"/>
              </a:lnSpc>
            </a:pPr>
            <a:r>
              <a:rPr lang="en-US" altLang="zh-CN" sz="1800" u="sng" dirty="0">
                <a:ea typeface="SimSun" panose="02010600030101010101" pitchFamily="2" charset="-122"/>
              </a:rPr>
              <a:t>Web and IR</a:t>
            </a:r>
            <a:r>
              <a:rPr lang="en-US" altLang="zh-CN" sz="1600" b="1" u="sng" dirty="0">
                <a:ea typeface="SimSun" panose="02010600030101010101" pitchFamily="2" charset="-122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altLang="zh-CN" sz="1400" dirty="0">
                <a:ea typeface="SimSun" panose="02010600030101010101" pitchFamily="2" charset="-122"/>
              </a:rPr>
              <a:t>Conferences: SIGIR, WWW, CIKM, etc.</a:t>
            </a:r>
          </a:p>
          <a:p>
            <a:pPr lvl="1">
              <a:lnSpc>
                <a:spcPct val="100000"/>
              </a:lnSpc>
            </a:pPr>
            <a:r>
              <a:rPr lang="en-US" altLang="zh-CN" sz="1400" dirty="0">
                <a:ea typeface="SimSun" panose="02010600030101010101" pitchFamily="2" charset="-122"/>
              </a:rPr>
              <a:t>Journals: WWW: Internet and Web Information Systems, </a:t>
            </a:r>
          </a:p>
          <a:p>
            <a:pPr>
              <a:lnSpc>
                <a:spcPct val="100000"/>
              </a:lnSpc>
            </a:pPr>
            <a:r>
              <a:rPr lang="en-US" altLang="zh-CN" sz="1800" u="sng" dirty="0">
                <a:ea typeface="SimSun" panose="02010600030101010101" pitchFamily="2" charset="-122"/>
              </a:rPr>
              <a:t>Statistics</a:t>
            </a:r>
          </a:p>
          <a:p>
            <a:pPr lvl="1">
              <a:lnSpc>
                <a:spcPct val="100000"/>
              </a:lnSpc>
            </a:pPr>
            <a:r>
              <a:rPr lang="en-US" altLang="zh-CN" sz="1400" dirty="0">
                <a:ea typeface="SimSun" panose="02010600030101010101" pitchFamily="2" charset="-122"/>
              </a:rPr>
              <a:t>Conferences: Joint Stat. Meeting, etc.</a:t>
            </a:r>
          </a:p>
          <a:p>
            <a:pPr lvl="1">
              <a:lnSpc>
                <a:spcPct val="100000"/>
              </a:lnSpc>
            </a:pPr>
            <a:r>
              <a:rPr lang="en-US" altLang="zh-CN" sz="1400" dirty="0">
                <a:ea typeface="SimSun" panose="02010600030101010101" pitchFamily="2" charset="-122"/>
              </a:rPr>
              <a:t>Journals: Annals of statistics, etc.</a:t>
            </a:r>
          </a:p>
          <a:p>
            <a:pPr>
              <a:lnSpc>
                <a:spcPct val="100000"/>
              </a:lnSpc>
            </a:pPr>
            <a:r>
              <a:rPr lang="en-US" altLang="zh-CN" sz="1800" u="sng" dirty="0">
                <a:ea typeface="SimSun" panose="02010600030101010101" pitchFamily="2" charset="-122"/>
              </a:rPr>
              <a:t>Visualization</a:t>
            </a:r>
          </a:p>
          <a:p>
            <a:pPr lvl="1">
              <a:lnSpc>
                <a:spcPct val="100000"/>
              </a:lnSpc>
            </a:pPr>
            <a:r>
              <a:rPr lang="en-US" altLang="zh-CN" sz="1400" dirty="0">
                <a:ea typeface="SimSun" panose="02010600030101010101" pitchFamily="2" charset="-122"/>
              </a:rPr>
              <a:t>Conference proceedings: CHI, ACM-</a:t>
            </a:r>
            <a:r>
              <a:rPr lang="en-US" altLang="zh-CN" sz="1400" dirty="0" err="1">
                <a:ea typeface="SimSun" panose="02010600030101010101" pitchFamily="2" charset="-122"/>
              </a:rPr>
              <a:t>SIGGraph</a:t>
            </a:r>
            <a:r>
              <a:rPr lang="en-US" altLang="zh-CN" sz="1400" dirty="0">
                <a:ea typeface="SimSun" panose="02010600030101010101" pitchFamily="2" charset="-122"/>
              </a:rPr>
              <a:t>, etc.</a:t>
            </a:r>
          </a:p>
          <a:p>
            <a:pPr lvl="1">
              <a:lnSpc>
                <a:spcPct val="100000"/>
              </a:lnSpc>
            </a:pPr>
            <a:r>
              <a:rPr lang="en-US" altLang="zh-CN" sz="1400" dirty="0">
                <a:ea typeface="SimSun" panose="02010600030101010101" pitchFamily="2" charset="-122"/>
              </a:rPr>
              <a:t>Journals: IEEE Trans. visualization and computer graphics, etc.</a:t>
            </a:r>
          </a:p>
        </p:txBody>
      </p:sp>
      <p:sp>
        <p:nvSpPr>
          <p:cNvPr id="2" name="矩形 1"/>
          <p:cNvSpPr/>
          <p:nvPr/>
        </p:nvSpPr>
        <p:spPr>
          <a:xfrm>
            <a:off x="323528" y="894671"/>
            <a:ext cx="3202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ea typeface="SimSun" panose="02010600030101010101" pitchFamily="2" charset="-122"/>
              </a:rPr>
              <a:t>Google</a:t>
            </a:r>
            <a:r>
              <a:rPr lang="en-US" altLang="zh-CN" sz="2400" b="1" dirty="0"/>
              <a:t>, </a:t>
            </a:r>
            <a:r>
              <a:rPr lang="en-US" altLang="zh-CN" sz="2400" b="1" dirty="0">
                <a:ea typeface="SimSun" panose="02010600030101010101" pitchFamily="2" charset="-122"/>
              </a:rPr>
              <a:t>DBLP, </a:t>
            </a:r>
            <a:r>
              <a:rPr lang="en-US" altLang="zh-CN" sz="2400" b="1" dirty="0" err="1">
                <a:ea typeface="SimSun" panose="02010600030101010101" pitchFamily="2" charset="-122"/>
              </a:rPr>
              <a:t>CiteSeer</a:t>
            </a:r>
            <a:r>
              <a:rPr lang="en-US" altLang="zh-CN" sz="2400" b="1" dirty="0">
                <a:ea typeface="SimSun" panose="02010600030101010101" pitchFamily="2" charset="-122"/>
              </a:rPr>
              <a:t> 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38849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224160" y="142852"/>
            <a:ext cx="7776864" cy="785794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3600" b="1" dirty="0">
                <a:latin typeface="Times New Roman" pitchFamily="18" charset="0"/>
                <a:cs typeface="Times New Roman" pitchFamily="18" charset="0"/>
              </a:rPr>
              <a:t>Take Home Message</a:t>
            </a:r>
            <a:endParaRPr lang="zh-CN" alt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484784"/>
            <a:ext cx="8504238" cy="45720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rgbClr val="002776"/>
                </a:solidFill>
                <a:latin typeface="微软雅黑" pitchFamily="34" charset="-122"/>
                <a:ea typeface="微软雅黑" pitchFamily="34" charset="-122"/>
              </a:rPr>
              <a:t>What is BIG DATA? 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rgbClr val="002776"/>
                </a:solidFill>
                <a:latin typeface="微软雅黑" pitchFamily="34" charset="-122"/>
                <a:ea typeface="微软雅黑" pitchFamily="34" charset="-122"/>
              </a:rPr>
              <a:t>The Features of Big Data (4V)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rgbClr val="002776"/>
                </a:solidFill>
                <a:latin typeface="微软雅黑" pitchFamily="34" charset="-122"/>
                <a:ea typeface="微软雅黑" pitchFamily="34" charset="-122"/>
              </a:rPr>
              <a:t>Data Mining and its Tasks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rgbClr val="002776"/>
                </a:solidFill>
                <a:latin typeface="微软雅黑" pitchFamily="34" charset="-122"/>
                <a:ea typeface="微软雅黑" pitchFamily="34" charset="-122"/>
              </a:rPr>
              <a:t>Main Directions of Big Data Mining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rgbClr val="002776"/>
                </a:solidFill>
                <a:latin typeface="微软雅黑" pitchFamily="34" charset="-122"/>
                <a:ea typeface="微软雅黑" pitchFamily="34" charset="-122"/>
              </a:rPr>
              <a:t>Top Conferences and Journals</a:t>
            </a:r>
            <a:endParaRPr lang="zh-CN" altLang="en-US" sz="2400" dirty="0">
              <a:solidFill>
                <a:srgbClr val="0027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852766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1560" y="5229200"/>
            <a:ext cx="8077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73050" indent="-27305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itchFamily="2" charset="2"/>
              <a:buNone/>
              <a:defRPr/>
            </a:pPr>
            <a:r>
              <a:rPr lang="en-US" altLang="zh-CN" sz="8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楷体" pitchFamily="49" charset="-122"/>
                <a:cs typeface="方正舒体"/>
              </a:rPr>
              <a:t>Thanks</a:t>
            </a:r>
            <a:r>
              <a:rPr lang="zh-CN" altLang="en-US" sz="8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楷体" pitchFamily="49" charset="-122"/>
                <a:cs typeface="方正舒体"/>
              </a:rPr>
              <a:t> !!!</a:t>
            </a:r>
          </a:p>
        </p:txBody>
      </p:sp>
      <p:graphicFrame>
        <p:nvGraphicFramePr>
          <p:cNvPr id="5120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2133257"/>
              </p:ext>
            </p:extLst>
          </p:nvPr>
        </p:nvGraphicFramePr>
        <p:xfrm>
          <a:off x="2627784" y="692696"/>
          <a:ext cx="4189413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Clip" r:id="rId3" imgW="7833665" imgH="7839151" progId="">
                  <p:embed/>
                </p:oleObj>
              </mc:Choice>
              <mc:Fallback>
                <p:oleObj name="Clip" r:id="rId3" imgW="7833665" imgH="7839151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692696"/>
                        <a:ext cx="4189413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426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95536" y="404664"/>
            <a:ext cx="8385175" cy="75632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b="1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Classroom Expectations</a:t>
            </a:r>
          </a:p>
        </p:txBody>
      </p:sp>
      <p:sp>
        <p:nvSpPr>
          <p:cNvPr id="22531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4800" y="1752600"/>
            <a:ext cx="4648200" cy="2438400"/>
          </a:xfrm>
        </p:spPr>
        <p:txBody>
          <a:bodyPr/>
          <a:lstStyle/>
          <a:p>
            <a:pPr eaLnBrk="1" hangingPunct="1">
              <a:spcAft>
                <a:spcPts val="1200"/>
              </a:spcAft>
              <a:buClr>
                <a:schemeClr val="tx1"/>
              </a:buClr>
            </a:pPr>
            <a:r>
              <a:rPr lang="en-US" altLang="zh-CN" sz="2800" dirty="0">
                <a:ea typeface="宋体" charset="-122"/>
              </a:rPr>
              <a:t>Follow classroom rules</a:t>
            </a:r>
          </a:p>
          <a:p>
            <a:pPr eaLnBrk="1" hangingPunct="1">
              <a:spcAft>
                <a:spcPts val="1200"/>
              </a:spcAft>
              <a:buClr>
                <a:schemeClr val="tx1"/>
              </a:buClr>
            </a:pPr>
            <a:r>
              <a:rPr lang="en-US" altLang="zh-CN" sz="2800" dirty="0">
                <a:ea typeface="宋体" charset="-122"/>
              </a:rPr>
              <a:t>Try your best on every in-class activity, assignment, and test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2800" dirty="0">
              <a:ea typeface="宋体" charset="-122"/>
            </a:endParaRPr>
          </a:p>
        </p:txBody>
      </p:sp>
      <p:pic>
        <p:nvPicPr>
          <p:cNvPr id="22532" name="Picture 5" descr="images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105400" y="1600200"/>
            <a:ext cx="3586163" cy="3962400"/>
          </a:xfrm>
          <a:noFill/>
        </p:spPr>
      </p:pic>
    </p:spTree>
    <p:extLst>
      <p:ext uri="{BB962C8B-B14F-4D97-AF65-F5344CB8AC3E}">
        <p14:creationId xmlns:p14="http://schemas.microsoft.com/office/powerpoint/2010/main" val="1097839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288" y="149208"/>
            <a:ext cx="8229600" cy="8509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rPr>
              <a:t>Evaluation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5576" y="2636912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A14D07"/>
                </a:solidFill>
              </a:rPr>
              <a:t>Closed-book Final-term Examination</a:t>
            </a:r>
            <a:endParaRPr lang="zh-CN" altLang="en-US" sz="3600" b="1" dirty="0">
              <a:solidFill>
                <a:srgbClr val="A14D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215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395536" y="2564904"/>
            <a:ext cx="8208963" cy="1728788"/>
          </a:xfrm>
          <a:prstGeom prst="rect">
            <a:avLst/>
          </a:prstGeom>
        </p:spPr>
        <p:txBody>
          <a:bodyPr anchor="ctr"/>
          <a:lstStyle>
            <a:lvl1pPr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1pPr>
            <a:lvl2pPr marL="742950" indent="-285750"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2pPr>
            <a:lvl3pPr marL="1143000" indent="-228600"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3pPr>
            <a:lvl4pPr marL="1600200" indent="-228600"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4pPr>
            <a:lvl5pPr marL="2057400" indent="-228600"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eorgia" pitchFamily="18" charset="0"/>
                <a:ea typeface="宋体" pitchFamily="2" charset="-122"/>
              </a:defRPr>
            </a:lvl9pPr>
          </a:lstStyle>
          <a:p>
            <a:pPr algn="ctr"/>
            <a:endParaRPr lang="de-DE" altLang="zh-CN" sz="3200" b="1" dirty="0">
              <a:solidFill>
                <a:srgbClr val="333333"/>
              </a:solidFill>
              <a:latin typeface="Calibri" pitchFamily="34" charset="0"/>
              <a:ea typeface="方正姚体" pitchFamily="2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827584" y="1878104"/>
            <a:ext cx="6929486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036A2"/>
                </a:solidFill>
                <a:latin typeface="Britannic Bold" pitchFamily="34" charset="0"/>
              </a:rPr>
              <a:t>Lecture ONE </a:t>
            </a:r>
          </a:p>
          <a:p>
            <a:pPr>
              <a:spcBef>
                <a:spcPts val="1800"/>
              </a:spcBef>
            </a:pPr>
            <a:r>
              <a:rPr lang="en-US" altLang="zh-CN" sz="3600" b="1" dirty="0">
                <a:latin typeface="Berlin Sans FB Demi" pitchFamily="34" charset="0"/>
              </a:rPr>
              <a:t>Introduction to Big Data Mining</a:t>
            </a:r>
          </a:p>
        </p:txBody>
      </p:sp>
    </p:spTree>
    <p:extLst>
      <p:ext uri="{BB962C8B-B14F-4D97-AF65-F5344CB8AC3E}">
        <p14:creationId xmlns:p14="http://schemas.microsoft.com/office/powerpoint/2010/main" val="2047117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5576" y="2852936"/>
            <a:ext cx="7560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What era do we live in NOW</a:t>
            </a:r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800673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10650</TotalTime>
  <Words>1858</Words>
  <Application>Microsoft Office PowerPoint</Application>
  <PresentationFormat>On-screen Show (4:3)</PresentationFormat>
  <Paragraphs>308</Paragraphs>
  <Slides>54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76" baseType="lpstr">
      <vt:lpstr>微软雅黑</vt:lpstr>
      <vt:lpstr>宋体</vt:lpstr>
      <vt:lpstr>华文中宋</vt:lpstr>
      <vt:lpstr>Aparajita</vt:lpstr>
      <vt:lpstr>Arial</vt:lpstr>
      <vt:lpstr>Arial Black</vt:lpstr>
      <vt:lpstr>Berlin Sans FB Demi</vt:lpstr>
      <vt:lpstr>Britannic Bold</vt:lpstr>
      <vt:lpstr>Calibri</vt:lpstr>
      <vt:lpstr>Ebrima</vt:lpstr>
      <vt:lpstr>Georgia</vt:lpstr>
      <vt:lpstr>Palatino Linotype</vt:lpstr>
      <vt:lpstr>Tahoma</vt:lpstr>
      <vt:lpstr>Times</vt:lpstr>
      <vt:lpstr>Times New Roman</vt:lpstr>
      <vt:lpstr>Wingdings</vt:lpstr>
      <vt:lpstr>Wingdings 2</vt:lpstr>
      <vt:lpstr>Office 主题</vt:lpstr>
      <vt:lpstr>1_Office 主题</vt:lpstr>
      <vt:lpstr>Blends</vt:lpstr>
      <vt:lpstr>Document</vt:lpstr>
      <vt:lpstr>Clip</vt:lpstr>
      <vt:lpstr>PowerPoint Presentation</vt:lpstr>
      <vt:lpstr>TextBook and More</vt:lpstr>
      <vt:lpstr>PowerPoint Presentation</vt:lpstr>
      <vt:lpstr>PowerPoint Presentation</vt:lpstr>
      <vt:lpstr>Prerequisites</vt:lpstr>
      <vt:lpstr>Classroom Expectations</vt:lpstr>
      <vt:lpstr>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data popularity on the web</vt:lpstr>
      <vt:lpstr>“Era of Big Data” – WHY?</vt:lpstr>
      <vt:lpstr>Enabler：Data storage</vt:lpstr>
      <vt:lpstr>Enabler：Computation Power</vt:lpstr>
      <vt:lpstr>Enabler：Data availability</vt:lpstr>
      <vt:lpstr>Data available from social networks and mobile devices</vt:lpstr>
      <vt:lpstr>The Model Has Changed…</vt:lpstr>
      <vt:lpstr>PowerPoint Presentation</vt:lpstr>
      <vt:lpstr>PowerPoint Presentation</vt:lpstr>
      <vt:lpstr>PowerPoint Presentation</vt:lpstr>
      <vt:lpstr>Some Make it 4V’s</vt:lpstr>
      <vt:lpstr>Data Mining</vt:lpstr>
      <vt:lpstr>PowerPoint Presentation</vt:lpstr>
      <vt:lpstr>PowerPoint Presentation</vt:lpstr>
      <vt:lpstr>Market Analysis and Management</vt:lpstr>
      <vt:lpstr>Corporate Analysis &amp; Risk Management</vt:lpstr>
      <vt:lpstr>Fraud Detection &amp; Mining Unusual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to Find References? </vt:lpstr>
      <vt:lpstr>Take Home Message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Junming Shao</dc:creator>
  <cp:lastModifiedBy>Raja Kumar</cp:lastModifiedBy>
  <cp:revision>858</cp:revision>
  <dcterms:created xsi:type="dcterms:W3CDTF">2015-10-30T04:49:06Z</dcterms:created>
  <dcterms:modified xsi:type="dcterms:W3CDTF">2022-08-21T07:50:17Z</dcterms:modified>
</cp:coreProperties>
</file>